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rgbClr val="7A271A"/>
            </a:solidFill>
            <a:ln w="5080">
              <a:solidFill>
                <a:srgbClr val="FFFFFF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15.1</c:v>
                </c:pt>
                <c:pt idx="1">
                  <c:v>16.0</c:v>
                </c:pt>
                <c:pt idx="2">
                  <c:v>17.2</c:v>
                </c:pt>
                <c:pt idx="3">
                  <c:v>18.6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</c:v>
                </c:pt>
              </c:strCache>
            </c:strRef>
          </c:tx>
          <c:spPr>
            <a:solidFill>
              <a:srgbClr val="1D4ED8"/>
            </a:solidFill>
            <a:ln w="5080">
              <a:solidFill>
                <a:srgbClr val="FFFFFF"/>
              </a:solidFill>
            </a:ln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14.8</c:v>
                </c:pt>
                <c:pt idx="1">
                  <c:v>15.7</c:v>
                </c:pt>
                <c:pt idx="2">
                  <c:v>16.6</c:v>
                </c:pt>
                <c:pt idx="3">
                  <c:v>17.5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Gridlines>
          <c:spPr>
            <a:ln>
              <a:solidFill>
                <a:srgbClr val="D7E0DE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Georgia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D7E0DE"/>
              </a:solidFill>
            </a:ln>
          </c:spPr>
        </c:majorGridlines>
        <c:numFmt formatCode="$0M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Georgia"/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800">
              <a:latin typeface="Georgia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Expansion potential</c:v>
                </c:pt>
              </c:strCache>
            </c:strRef>
          </c:tx>
          <c:spPr>
            <a:solidFill>
              <a:srgbClr val="7A271A"/>
            </a:solidFill>
            <a:ln w="5080">
              <a:solidFill>
                <a:srgbClr val="FFFFFF"/>
              </a:solidFill>
            </a:ln>
          </c:spPr>
          <c:cat>
            <c:strRef>
              <c:f>Sheet1!$A$2:$A$6</c:f>
              <c:strCache>
                <c:ptCount val="5"/>
                <c:pt idx="0">
                  <c:v>Atlas</c:v>
                </c:pt>
                <c:pt idx="1">
                  <c:v>Northstar</c:v>
                </c:pt>
                <c:pt idx="2">
                  <c:v>Helio</c:v>
                </c:pt>
                <c:pt idx="3">
                  <c:v>Cedar</c:v>
                </c:pt>
                <c:pt idx="4">
                  <c:v>Orion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1.4</c:v>
                </c:pt>
                <c:pt idx="1">
                  <c:v>1.0</c:v>
                </c:pt>
                <c:pt idx="2">
                  <c:v>0.7</c:v>
                </c:pt>
                <c:pt idx="3">
                  <c:v>0.3</c:v>
                </c:pt>
                <c:pt idx="4">
                  <c:v>0.2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Gridlines>
          <c:spPr>
            <a:ln>
              <a:solidFill>
                <a:srgbClr val="D7E0DE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Georgia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D7E0DE"/>
              </a:solidFill>
            </a:ln>
          </c:spPr>
        </c:majorGridlines>
        <c:numFmt formatCode="$0.0M" sourceLinked="0"/>
        <c:majorTickMark val="out"/>
        <c:minorTickMark val="none"/>
        <c:tickLblPos val="nextTo"/>
        <c:txPr>
          <a:bodyPr/>
          <a:lstStyle/>
          <a:p>
            <a:pPr>
              <a:defRPr sz="800">
                <a:latin typeface="Georgia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over - background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7A27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 descr="FY27 growth plan and capital priorities"/>
          <p:cNvSpPr txBox="1"/>
          <p:nvPr/>
        </p:nvSpPr>
        <p:spPr>
          <a:xfrm>
            <a:off x="502920" y="2487168"/>
            <a:ext cx="11155680" cy="65836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rgbClr val="FFFFFF"/>
                </a:solidFill>
                <a:latin typeface="Georgia"/>
              </a:rPr>
              <a:t>FY27 growth plan and capital priorities</a:t>
            </a:r>
          </a:p>
        </p:txBody>
      </p:sp>
      <p:sp>
        <p:nvSpPr>
          <p:cNvPr id="5" name="TextBox 4" descr="Board decision materials"/>
          <p:cNvSpPr txBox="1"/>
          <p:nvPr/>
        </p:nvSpPr>
        <p:spPr>
          <a:xfrm>
            <a:off x="502920" y="3218688"/>
            <a:ext cx="11155680" cy="329184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EAF2F5"/>
                </a:solidFill>
                <a:latin typeface="Georgia"/>
              </a:rPr>
              <a:t>Board decision materials</a:t>
            </a:r>
          </a:p>
        </p:txBody>
      </p:sp>
      <p:sp>
        <p:nvSpPr>
          <p:cNvPr id="6" name="TextBox 5" descr="Northstar Systems  •  September 2026"/>
          <p:cNvSpPr txBox="1"/>
          <p:nvPr/>
        </p:nvSpPr>
        <p:spPr>
          <a:xfrm>
            <a:off x="502920" y="3712463"/>
            <a:ext cx="11155680" cy="27432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AF2F5"/>
                </a:solidFill>
                <a:latin typeface="Georgia"/>
              </a:rPr>
              <a:t>Northstar Systems  •  September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Foundry Capital | Confidential | 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3F2A1D"/>
                </a:solidFill>
                <a:latin typeface="Georgia"/>
              </a:rPr>
              <a:t>Growth is ahead of plan, while delivery capacity constrains the next leg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7A27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 descr="ARR remains above plan"/>
          <p:cNvSpPr txBox="1"/>
          <p:nvPr/>
        </p:nvSpPr>
        <p:spPr>
          <a:xfrm>
            <a:off x="713232" y="1353312"/>
            <a:ext cx="5330952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F2A1D"/>
                </a:solidFill>
                <a:latin typeface="Georgia"/>
              </a:rPr>
              <a:t>ARR remains above plan</a:t>
            </a:r>
          </a:p>
        </p:txBody>
      </p:sp>
      <p:graphicFrame>
        <p:nvGraphicFramePr>
          <p:cNvPr id="6" name="Chart 5" descr="Bar chart: ARR remains above plan. Categories: Q1, Q2, Q3, Q4E. Series: Actual, Plan."/>
          <p:cNvGraphicFramePr>
            <a:graphicFrameLocks noGrp="1"/>
          </p:cNvGraphicFramePr>
          <p:nvPr/>
        </p:nvGraphicFramePr>
        <p:xfrm>
          <a:off x="713232" y="1627632"/>
          <a:ext cx="5330952" cy="287734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 descr="Executive watchlist"/>
          <p:cNvSpPr txBox="1"/>
          <p:nvPr/>
        </p:nvSpPr>
        <p:spPr>
          <a:xfrm>
            <a:off x="6153912" y="1353312"/>
            <a:ext cx="5330952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F2A1D"/>
                </a:solidFill>
                <a:latin typeface="Georgia"/>
              </a:rPr>
              <a:t>Executive watchlist</a:t>
            </a:r>
          </a:p>
        </p:txBody>
      </p:sp>
      <p:graphicFrame>
        <p:nvGraphicFramePr>
          <p:cNvPr id="8" name="Table 7" descr="Table: Executive watchlist. Columns: Issue, Exposure, Owner. 3 data rows."/>
          <p:cNvGraphicFramePr>
            <a:graphicFrameLocks noGrp="1"/>
          </p:cNvGraphicFramePr>
          <p:nvPr/>
        </p:nvGraphicFramePr>
        <p:xfrm>
          <a:off x="6153912" y="1627632"/>
          <a:ext cx="533095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749"/>
                <a:gridCol w="1466011"/>
                <a:gridCol w="1066190"/>
              </a:tblGrid>
              <a:tr h="384048"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Georgia"/>
                        </a:rPr>
                        <a:t>Issue</a:t>
                      </a:r>
                    </a:p>
                  </a:txBody>
                  <a:tcPr marL="54864" marR="54864" marT="27432" marB="27432">
                    <a:solidFill>
                      <a:srgbClr val="451A03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Georgia"/>
                        </a:rPr>
                        <a:t>Exposure</a:t>
                      </a:r>
                    </a:p>
                  </a:txBody>
                  <a:tcPr marL="54864" marR="54864" marT="27432" marB="27432">
                    <a:solidFill>
                      <a:srgbClr val="451A03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Georgia"/>
                        </a:rPr>
                        <a:t>Owner</a:t>
                      </a:r>
                    </a:p>
                  </a:txBody>
                  <a:tcPr marL="54864" marR="54864" marT="27432" marB="27432">
                    <a:solidFill>
                      <a:srgbClr val="451A03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Implementation capacity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$2.1m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COO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Atlas renewal</a:t>
                      </a:r>
                    </a:p>
                  </a:txBody>
                  <a:tcPr marL="54864" marR="54864" marT="27432" marB="27432">
                    <a:solidFill>
                      <a:srgbClr val="FFF7ED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$0.9m</a:t>
                      </a:r>
                    </a:p>
                  </a:txBody>
                  <a:tcPr marL="54864" marR="54864" marT="27432" marB="27432">
                    <a:solidFill>
                      <a:srgbClr val="FFF7ED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CRO</a:t>
                      </a:r>
                    </a:p>
                  </a:txBody>
                  <a:tcPr marL="54864" marR="54864" marT="27432" marB="27432">
                    <a:solidFill>
                      <a:srgbClr val="FFF7ED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Enterprise packaging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$1.4m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CPO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</a:tr>
            </a:tbl>
          </a:graphicData>
        </a:graphic>
      </p:graphicFrame>
      <p:sp>
        <p:nvSpPr>
          <p:cNvPr id="9" name="KPI block" descr="KPI: ARR. Value: $18.6m. +6.2% vs plan"/>
          <p:cNvSpPr/>
          <p:nvPr/>
        </p:nvSpPr>
        <p:spPr>
          <a:xfrm>
            <a:off x="713232" y="4614672"/>
            <a:ext cx="2610612" cy="1520951"/>
          </a:xfrm>
          <a:prstGeom prst="rect">
            <a:avLst/>
          </a:prstGeom>
          <a:solidFill>
            <a:srgbClr val="FFEDD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 descr="ARR"/>
          <p:cNvSpPr txBox="1"/>
          <p:nvPr/>
        </p:nvSpPr>
        <p:spPr>
          <a:xfrm>
            <a:off x="841248" y="4742688"/>
            <a:ext cx="2354580" cy="256032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6B4F3A"/>
                </a:solidFill>
                <a:latin typeface="Georgia"/>
              </a:rPr>
              <a:t>ARR</a:t>
            </a:r>
          </a:p>
        </p:txBody>
      </p:sp>
      <p:sp>
        <p:nvSpPr>
          <p:cNvPr id="11" name="TextBox 10" descr="$18.6m"/>
          <p:cNvSpPr txBox="1"/>
          <p:nvPr/>
        </p:nvSpPr>
        <p:spPr>
          <a:xfrm>
            <a:off x="841248" y="5090160"/>
            <a:ext cx="2354580" cy="5120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>
                <a:solidFill>
                  <a:srgbClr val="3F2A1D"/>
                </a:solidFill>
                <a:latin typeface="Georgia"/>
              </a:rPr>
              <a:t>$18.6m</a:t>
            </a:r>
          </a:p>
        </p:txBody>
      </p:sp>
      <p:sp>
        <p:nvSpPr>
          <p:cNvPr id="12" name="TextBox 11" descr="+6.2% vs plan"/>
          <p:cNvSpPr txBox="1"/>
          <p:nvPr/>
        </p:nvSpPr>
        <p:spPr>
          <a:xfrm>
            <a:off x="841248" y="5788152"/>
            <a:ext cx="2354580" cy="201168"/>
          </a:xfrm>
          <a:prstGeom prst="rect">
            <a:avLst/>
          </a:prstGeom>
          <a:noFill/>
        </p:spPr>
        <p:txBody>
          <a:bodyPr wrap="square" lIns="27432" rIns="27432" tIns="9144" bIns="9144" anchor="b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7A271A"/>
                </a:solidFill>
                <a:latin typeface="Georgia"/>
              </a:rPr>
              <a:t>+6.2% vs plan</a:t>
            </a:r>
          </a:p>
        </p:txBody>
      </p:sp>
      <p:sp>
        <p:nvSpPr>
          <p:cNvPr id="13" name="Composition panel" descr="Panel: Decision. Release staged hiring against signed enterprise demand."/>
          <p:cNvSpPr/>
          <p:nvPr/>
        </p:nvSpPr>
        <p:spPr>
          <a:xfrm>
            <a:off x="3433572" y="4614672"/>
            <a:ext cx="2610612" cy="1520951"/>
          </a:xfrm>
          <a:prstGeom prst="rect">
            <a:avLst/>
          </a:prstGeom>
          <a:solidFill>
            <a:srgbClr val="EAF2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 descr="Decision"/>
          <p:cNvSpPr txBox="1"/>
          <p:nvPr/>
        </p:nvSpPr>
        <p:spPr>
          <a:xfrm>
            <a:off x="3561588" y="4742688"/>
            <a:ext cx="235458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3F2A1D"/>
                </a:solidFill>
                <a:latin typeface="Georgia"/>
              </a:rPr>
              <a:t>Decision</a:t>
            </a:r>
          </a:p>
        </p:txBody>
      </p:sp>
      <p:sp>
        <p:nvSpPr>
          <p:cNvPr id="15" name="TextBox 14" descr="Release staged hiring against signed enterprise demand."/>
          <p:cNvSpPr txBox="1"/>
          <p:nvPr/>
        </p:nvSpPr>
        <p:spPr>
          <a:xfrm>
            <a:off x="3561588" y="5181599"/>
            <a:ext cx="2354580" cy="82600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3F2A1D"/>
                </a:solidFill>
                <a:latin typeface="Georgia"/>
              </a:rPr>
              <a:t>Release staged hiring against signed enterprise demand.</a:t>
            </a:r>
          </a:p>
        </p:txBody>
      </p:sp>
      <p:sp>
        <p:nvSpPr>
          <p:cNvPr id="16" name="Composition panel" descr="Panel: Risk. Unstaged hiring would compress margin before demand converts."/>
          <p:cNvSpPr/>
          <p:nvPr/>
        </p:nvSpPr>
        <p:spPr>
          <a:xfrm>
            <a:off x="6153912" y="4614672"/>
            <a:ext cx="2610611" cy="1520951"/>
          </a:xfrm>
          <a:prstGeom prst="rect">
            <a:avLst/>
          </a:prstGeom>
          <a:solidFill>
            <a:srgbClr val="FDECEC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 descr="Risk"/>
          <p:cNvSpPr txBox="1"/>
          <p:nvPr/>
        </p:nvSpPr>
        <p:spPr>
          <a:xfrm>
            <a:off x="6281928" y="4742688"/>
            <a:ext cx="2354579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3F2A1D"/>
                </a:solidFill>
                <a:latin typeface="Georgia"/>
              </a:rPr>
              <a:t>Risk</a:t>
            </a:r>
          </a:p>
        </p:txBody>
      </p:sp>
      <p:sp>
        <p:nvSpPr>
          <p:cNvPr id="18" name="TextBox 17" descr="Unstaged hiring would compress margin before demand converts."/>
          <p:cNvSpPr txBox="1"/>
          <p:nvPr/>
        </p:nvSpPr>
        <p:spPr>
          <a:xfrm>
            <a:off x="6281928" y="5181599"/>
            <a:ext cx="2354579" cy="82600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3F2A1D"/>
                </a:solidFill>
                <a:latin typeface="Georgia"/>
              </a:rPr>
              <a:t>Unstaged hiring would compress margin before demand converts.</a:t>
            </a:r>
          </a:p>
        </p:txBody>
      </p:sp>
      <p:sp>
        <p:nvSpPr>
          <p:cNvPr id="19" name="Composition panel" descr="Panel: Next action. Approve the capacity gates and account-level owners."/>
          <p:cNvSpPr/>
          <p:nvPr/>
        </p:nvSpPr>
        <p:spPr>
          <a:xfrm>
            <a:off x="8874252" y="4614672"/>
            <a:ext cx="2610612" cy="1520951"/>
          </a:xfrm>
          <a:prstGeom prst="rect">
            <a:avLst/>
          </a:prstGeom>
          <a:solidFill>
            <a:srgbClr val="ECFD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 descr="Next action"/>
          <p:cNvSpPr txBox="1"/>
          <p:nvPr/>
        </p:nvSpPr>
        <p:spPr>
          <a:xfrm>
            <a:off x="9002268" y="4742688"/>
            <a:ext cx="235458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3F2A1D"/>
                </a:solidFill>
                <a:latin typeface="Georgia"/>
              </a:rPr>
              <a:t>Next action</a:t>
            </a:r>
          </a:p>
        </p:txBody>
      </p:sp>
      <p:sp>
        <p:nvSpPr>
          <p:cNvPr id="21" name="TextBox 20" descr="Approve the capacity gates and account-level owners."/>
          <p:cNvSpPr txBox="1"/>
          <p:nvPr/>
        </p:nvSpPr>
        <p:spPr>
          <a:xfrm>
            <a:off x="9002268" y="5181599"/>
            <a:ext cx="2354580" cy="82600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3F2A1D"/>
                </a:solidFill>
                <a:latin typeface="Georgia"/>
              </a:rPr>
              <a:t>Approve the capacity gates and account-level owners.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Foundry Capital | Confidential | 2/10 | Source: Finance, CRM, and delivery systems; September 2026.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3F2A1D"/>
                </a:solidFill>
                <a:latin typeface="Georgia"/>
              </a:rPr>
              <a:t>Commercial health is strong, with conversion below target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7A27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KPI - ARR" descr="ARR: $18.6M"/>
          <p:cNvSpPr/>
          <p:nvPr/>
        </p:nvSpPr>
        <p:spPr>
          <a:xfrm>
            <a:off x="658368" y="1298448"/>
            <a:ext cx="5367528" cy="2382012"/>
          </a:xfrm>
          <a:prstGeom prst="rect">
            <a:avLst/>
          </a:prstGeom>
          <a:solidFill>
            <a:srgbClr val="FFF7ED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KPI - ARR - variance strip"/>
          <p:cNvSpPr/>
          <p:nvPr/>
        </p:nvSpPr>
        <p:spPr>
          <a:xfrm>
            <a:off x="658368" y="1298448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 descr="ARR"/>
          <p:cNvSpPr txBox="1"/>
          <p:nvPr/>
        </p:nvSpPr>
        <p:spPr>
          <a:xfrm>
            <a:off x="822960" y="1408176"/>
            <a:ext cx="5093208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4F3A"/>
                </a:solidFill>
                <a:latin typeface="Georgia"/>
              </a:rPr>
              <a:t>ARR</a:t>
            </a:r>
          </a:p>
        </p:txBody>
      </p:sp>
      <p:sp>
        <p:nvSpPr>
          <p:cNvPr id="8" name="TextBox 7" descr="$18.6M"/>
          <p:cNvSpPr txBox="1"/>
          <p:nvPr/>
        </p:nvSpPr>
        <p:spPr>
          <a:xfrm>
            <a:off x="822960" y="2288286"/>
            <a:ext cx="5093208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3F2A1D"/>
                </a:solidFill>
                <a:latin typeface="Georgia"/>
              </a:rPr>
              <a:t>$18.6M</a:t>
            </a:r>
          </a:p>
        </p:txBody>
      </p:sp>
      <p:sp>
        <p:nvSpPr>
          <p:cNvPr id="9" name="KPI - NRR" descr="NRR: 112%"/>
          <p:cNvSpPr/>
          <p:nvPr/>
        </p:nvSpPr>
        <p:spPr>
          <a:xfrm>
            <a:off x="6172200" y="1298448"/>
            <a:ext cx="5367528" cy="2382012"/>
          </a:xfrm>
          <a:prstGeom prst="rect">
            <a:avLst/>
          </a:prstGeom>
          <a:solidFill>
            <a:srgbClr val="FFF7ED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KPI - NRR - variance strip"/>
          <p:cNvSpPr/>
          <p:nvPr/>
        </p:nvSpPr>
        <p:spPr>
          <a:xfrm>
            <a:off x="6172200" y="1298448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 descr="NRR"/>
          <p:cNvSpPr txBox="1"/>
          <p:nvPr/>
        </p:nvSpPr>
        <p:spPr>
          <a:xfrm>
            <a:off x="6336792" y="1408176"/>
            <a:ext cx="5093208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4F3A"/>
                </a:solidFill>
                <a:latin typeface="Georgia"/>
              </a:rPr>
              <a:t>NRR</a:t>
            </a:r>
          </a:p>
        </p:txBody>
      </p:sp>
      <p:sp>
        <p:nvSpPr>
          <p:cNvPr id="12" name="TextBox 11" descr="112%"/>
          <p:cNvSpPr txBox="1"/>
          <p:nvPr/>
        </p:nvSpPr>
        <p:spPr>
          <a:xfrm>
            <a:off x="6336792" y="2288286"/>
            <a:ext cx="5093208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3F2A1D"/>
                </a:solidFill>
                <a:latin typeface="Georgia"/>
              </a:rPr>
              <a:t>112%</a:t>
            </a:r>
          </a:p>
        </p:txBody>
      </p:sp>
      <p:sp>
        <p:nvSpPr>
          <p:cNvPr id="13" name="KPI - Pipeline" descr="Pipeline: $9.4M"/>
          <p:cNvSpPr/>
          <p:nvPr/>
        </p:nvSpPr>
        <p:spPr>
          <a:xfrm>
            <a:off x="658368" y="3808476"/>
            <a:ext cx="5367528" cy="2382012"/>
          </a:xfrm>
          <a:prstGeom prst="rect">
            <a:avLst/>
          </a:prstGeom>
          <a:solidFill>
            <a:srgbClr val="FFF7ED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KPI - Pipeline - variance strip"/>
          <p:cNvSpPr/>
          <p:nvPr/>
        </p:nvSpPr>
        <p:spPr>
          <a:xfrm>
            <a:off x="658368" y="3808476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 descr="Pipeline"/>
          <p:cNvSpPr txBox="1"/>
          <p:nvPr/>
        </p:nvSpPr>
        <p:spPr>
          <a:xfrm>
            <a:off x="822960" y="3918204"/>
            <a:ext cx="5093208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4F3A"/>
                </a:solidFill>
                <a:latin typeface="Georgia"/>
              </a:rPr>
              <a:t>Pipeline</a:t>
            </a:r>
          </a:p>
        </p:txBody>
      </p:sp>
      <p:sp>
        <p:nvSpPr>
          <p:cNvPr id="16" name="TextBox 15" descr="$9.4M"/>
          <p:cNvSpPr txBox="1"/>
          <p:nvPr/>
        </p:nvSpPr>
        <p:spPr>
          <a:xfrm>
            <a:off x="822960" y="4798314"/>
            <a:ext cx="5093208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3F2A1D"/>
                </a:solidFill>
                <a:latin typeface="Georgia"/>
              </a:rPr>
              <a:t>$9.4M</a:t>
            </a:r>
          </a:p>
        </p:txBody>
      </p:sp>
      <p:sp>
        <p:nvSpPr>
          <p:cNvPr id="17" name="KPI - Win rate" descr="Win rate: 24%. Target 30%"/>
          <p:cNvSpPr/>
          <p:nvPr/>
        </p:nvSpPr>
        <p:spPr>
          <a:xfrm>
            <a:off x="6172200" y="3808476"/>
            <a:ext cx="5367528" cy="2382012"/>
          </a:xfrm>
          <a:prstGeom prst="rect">
            <a:avLst/>
          </a:prstGeom>
          <a:solidFill>
            <a:srgbClr val="FFF7ED"/>
          </a:solidFill>
          <a:ln w="1016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KPI - Win rate - variance strip"/>
          <p:cNvSpPr/>
          <p:nvPr/>
        </p:nvSpPr>
        <p:spPr>
          <a:xfrm>
            <a:off x="6172200" y="3808476"/>
            <a:ext cx="54864" cy="2382012"/>
          </a:xfrm>
          <a:prstGeom prst="rect">
            <a:avLst/>
          </a:prstGeom>
          <a:solidFill>
            <a:srgbClr val="4B55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 descr="Win rate"/>
          <p:cNvSpPr txBox="1"/>
          <p:nvPr/>
        </p:nvSpPr>
        <p:spPr>
          <a:xfrm>
            <a:off x="6336792" y="3918204"/>
            <a:ext cx="5093208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6B4F3A"/>
                </a:solidFill>
                <a:latin typeface="Georgia"/>
              </a:rPr>
              <a:t>Win rate</a:t>
            </a:r>
          </a:p>
        </p:txBody>
      </p:sp>
      <p:sp>
        <p:nvSpPr>
          <p:cNvPr id="20" name="TextBox 19" descr="24%"/>
          <p:cNvSpPr txBox="1"/>
          <p:nvPr/>
        </p:nvSpPr>
        <p:spPr>
          <a:xfrm>
            <a:off x="6336792" y="4798314"/>
            <a:ext cx="5093208" cy="40233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>
                <a:solidFill>
                  <a:srgbClr val="3F2A1D"/>
                </a:solidFill>
                <a:latin typeface="Georgia"/>
              </a:rPr>
              <a:t>24%</a:t>
            </a:r>
          </a:p>
        </p:txBody>
      </p:sp>
      <p:sp>
        <p:nvSpPr>
          <p:cNvPr id="21" name="TextBox 20" descr="Target 30%"/>
          <p:cNvSpPr txBox="1"/>
          <p:nvPr/>
        </p:nvSpPr>
        <p:spPr>
          <a:xfrm>
            <a:off x="6336792" y="5879592"/>
            <a:ext cx="5093208" cy="201168"/>
          </a:xfrm>
          <a:prstGeom prst="rect">
            <a:avLst/>
          </a:prstGeom>
          <a:noFill/>
        </p:spPr>
        <p:txBody>
          <a:bodyPr wrap="square" lIns="27432" rIns="27432" tIns="9144" bIns="9144" anchor="b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Target 30%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Foundry Capital | Confidential | 3/10 | Source: Revenue operations dashboard.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3F2A1D"/>
                </a:solidFill>
                <a:latin typeface="Georgia"/>
              </a:rPr>
              <a:t>Enterprise expansion is concentrated in three accounts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7A27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5" name="Chart 4" descr="Bar chart: Enterprise expansion is concentrated in three accounts. Categories: Atlas, Northstar, Helio, Cedar, Orion. Series: Expansion potential."/>
          <p:cNvGraphicFramePr>
            <a:graphicFrameLocks noGrp="1"/>
          </p:cNvGraphicFramePr>
          <p:nvPr/>
        </p:nvGraphicFramePr>
        <p:xfrm>
          <a:off x="658368" y="1298448"/>
          <a:ext cx="10881360" cy="48920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1926640" y="1660138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7A271A"/>
                </a:solidFill>
                <a:latin typeface="Georgia"/>
              </a:rPr>
              <a:t>1</a:t>
            </a:r>
          </a:p>
        </p:txBody>
      </p:sp>
      <p:cxnSp>
        <p:nvCxnSpPr>
          <p:cNvPr id="7" name="Connector 6"/>
          <p:cNvCxnSpPr/>
          <p:nvPr/>
        </p:nvCxnSpPr>
        <p:spPr>
          <a:xfrm flipV="1">
            <a:off x="2191816" y="1824730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3932834" y="2755966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7A271A"/>
                </a:solidFill>
                <a:latin typeface="Georgia"/>
              </a:rPr>
              <a:t>1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4198010" y="2920558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939028" y="3577838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7A271A"/>
                </a:solidFill>
                <a:latin typeface="Georgia"/>
              </a:rPr>
              <a:t>1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6204204" y="3742430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945221" y="4673666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7A271A"/>
                </a:solidFill>
                <a:latin typeface="Georgia"/>
              </a:rPr>
              <a:t>0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8210397" y="4838258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9951415" y="4947623"/>
            <a:ext cx="530352" cy="164592"/>
          </a:xfrm>
          <a:prstGeom prst="rect">
            <a:avLst/>
          </a:prstGeom>
          <a:solidFill>
            <a:srgbClr val="FFFFFF"/>
          </a:solidFill>
          <a:ln>
            <a:solidFill>
              <a:srgbClr val="D6DC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" rIns="2" tIns="1" bIns="1"/>
          <a:lstStyle/>
          <a:p>
            <a:pPr algn="ctr"/>
            <a:r>
              <a:rPr sz="900" b="0">
                <a:solidFill>
                  <a:srgbClr val="7A271A"/>
                </a:solidFill>
                <a:latin typeface="Georgia"/>
              </a:rPr>
              <a:t>0</a:t>
            </a:r>
          </a:p>
        </p:txBody>
      </p:sp>
      <p:cxnSp>
        <p:nvCxnSpPr>
          <p:cNvPr id="15" name="Connector 14"/>
          <p:cNvCxnSpPr/>
          <p:nvPr/>
        </p:nvCxnSpPr>
        <p:spPr>
          <a:xfrm flipV="1">
            <a:off x="10216591" y="5112215"/>
            <a:ext cx="0" cy="6"/>
          </a:xfrm>
          <a:prstGeom prst="line">
            <a:avLst/>
          </a:prstGeom>
          <a:ln w="7620">
            <a:solidFill>
              <a:srgbClr val="D6DCE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Foundry Capital | Confidential | 4/10 | Source: Account plans.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3F2A1D"/>
                </a:solidFill>
                <a:latin typeface="Georgia"/>
              </a:rPr>
              <a:t>Price and mix offset planned capacity investment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7A27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" name="Waterfall - zero line"/>
          <p:cNvCxnSpPr/>
          <p:nvPr/>
        </p:nvCxnSpPr>
        <p:spPr>
          <a:xfrm>
            <a:off x="1188720" y="5370681"/>
            <a:ext cx="10241280" cy="0"/>
          </a:xfrm>
          <a:prstGeom prst="line">
            <a:avLst/>
          </a:prstGeom>
          <a:ln w="13970">
            <a:solidFill>
              <a:srgbClr val="3F2A1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Waterfall - x axis"/>
          <p:cNvCxnSpPr/>
          <p:nvPr/>
        </p:nvCxnSpPr>
        <p:spPr>
          <a:xfrm>
            <a:off x="1188720" y="5660136"/>
            <a:ext cx="10241280" cy="0"/>
          </a:xfrm>
          <a:prstGeom prst="line">
            <a:avLst/>
          </a:prstGeom>
          <a:ln w="8255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Waterfall - max gridline"/>
          <p:cNvCxnSpPr/>
          <p:nvPr/>
        </p:nvCxnSpPr>
        <p:spPr>
          <a:xfrm>
            <a:off x="1188720" y="1463040"/>
            <a:ext cx="10241280" cy="0"/>
          </a:xfrm>
          <a:prstGeom prst="line">
            <a:avLst/>
          </a:prstGeom>
          <a:ln w="4445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 descr="$11.2M"/>
          <p:cNvSpPr txBox="1"/>
          <p:nvPr/>
        </p:nvSpPr>
        <p:spPr>
          <a:xfrm>
            <a:off x="676656" y="1380744"/>
            <a:ext cx="475488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Georgia"/>
              </a:rPr>
              <a:t>$11.2M</a:t>
            </a:r>
          </a:p>
        </p:txBody>
      </p:sp>
      <p:sp>
        <p:nvSpPr>
          <p:cNvPr id="9" name="TextBox 8" descr="$0.0M"/>
          <p:cNvSpPr txBox="1"/>
          <p:nvPr/>
        </p:nvSpPr>
        <p:spPr>
          <a:xfrm>
            <a:off x="676656" y="5288385"/>
            <a:ext cx="475488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Georgia"/>
              </a:rPr>
              <a:t>$0.0M</a:t>
            </a:r>
          </a:p>
        </p:txBody>
      </p:sp>
      <p:cxnSp>
        <p:nvCxnSpPr>
          <p:cNvPr id="10" name="Waterfall - min gridline"/>
          <p:cNvCxnSpPr/>
          <p:nvPr/>
        </p:nvCxnSpPr>
        <p:spPr>
          <a:xfrm>
            <a:off x="1188720" y="5660136"/>
            <a:ext cx="10241280" cy="0"/>
          </a:xfrm>
          <a:prstGeom prst="line">
            <a:avLst/>
          </a:prstGeom>
          <a:ln w="4445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 descr="($0.8M)"/>
          <p:cNvSpPr txBox="1"/>
          <p:nvPr/>
        </p:nvSpPr>
        <p:spPr>
          <a:xfrm>
            <a:off x="676656" y="5577840"/>
            <a:ext cx="475488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4B5563"/>
                </a:solidFill>
                <a:latin typeface="Georgia"/>
              </a:rPr>
              <a:t>($0.8M)</a:t>
            </a:r>
          </a:p>
        </p:txBody>
      </p:sp>
      <p:sp>
        <p:nvSpPr>
          <p:cNvPr id="12" name="Waterfall - FY26 EBITDA" descr="FY26 EBITDA (total): $8.2M"/>
          <p:cNvSpPr/>
          <p:nvPr/>
        </p:nvSpPr>
        <p:spPr>
          <a:xfrm>
            <a:off x="1547165" y="2517880"/>
            <a:ext cx="989990" cy="2852801"/>
          </a:xfrm>
          <a:prstGeom prst="rect">
            <a:avLst/>
          </a:prstGeom>
          <a:solidFill>
            <a:srgbClr val="451A03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 descr="FY26 EBITDA"/>
          <p:cNvSpPr txBox="1"/>
          <p:nvPr/>
        </p:nvSpPr>
        <p:spPr>
          <a:xfrm>
            <a:off x="118872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FY26 EBITDA</a:t>
            </a:r>
          </a:p>
        </p:txBody>
      </p:sp>
      <p:sp>
        <p:nvSpPr>
          <p:cNvPr id="14" name="Waterfall - Price" descr="Price (increase): +$1.4M"/>
          <p:cNvSpPr/>
          <p:nvPr/>
        </p:nvSpPr>
        <p:spPr>
          <a:xfrm>
            <a:off x="3254045" y="2030816"/>
            <a:ext cx="989990" cy="487064"/>
          </a:xfrm>
          <a:prstGeom prst="rect">
            <a:avLst/>
          </a:prstGeom>
          <a:solidFill>
            <a:srgbClr val="2E7D5B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 descr="Price"/>
          <p:cNvSpPr txBox="1"/>
          <p:nvPr/>
        </p:nvSpPr>
        <p:spPr>
          <a:xfrm>
            <a:off x="289560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Price</a:t>
            </a:r>
          </a:p>
        </p:txBody>
      </p:sp>
      <p:sp>
        <p:nvSpPr>
          <p:cNvPr id="16" name="Waterfall - Mix" descr="Mix (increase): +$0.8M"/>
          <p:cNvSpPr/>
          <p:nvPr/>
        </p:nvSpPr>
        <p:spPr>
          <a:xfrm>
            <a:off x="4960925" y="1752494"/>
            <a:ext cx="989990" cy="278322"/>
          </a:xfrm>
          <a:prstGeom prst="rect">
            <a:avLst/>
          </a:prstGeom>
          <a:solidFill>
            <a:srgbClr val="2E7D5B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 descr="Mix"/>
          <p:cNvSpPr txBox="1"/>
          <p:nvPr/>
        </p:nvSpPr>
        <p:spPr>
          <a:xfrm>
            <a:off x="460248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Mix</a:t>
            </a:r>
          </a:p>
        </p:txBody>
      </p:sp>
      <p:sp>
        <p:nvSpPr>
          <p:cNvPr id="18" name="Waterfall - Capacity" descr="Capacity (decrease): ($1.1M)"/>
          <p:cNvSpPr/>
          <p:nvPr/>
        </p:nvSpPr>
        <p:spPr>
          <a:xfrm>
            <a:off x="6667805" y="1752494"/>
            <a:ext cx="989990" cy="382693"/>
          </a:xfrm>
          <a:prstGeom prst="rect">
            <a:avLst/>
          </a:prstGeom>
          <a:solidFill>
            <a:srgbClr val="B42318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 descr="Capacity"/>
          <p:cNvSpPr txBox="1"/>
          <p:nvPr/>
        </p:nvSpPr>
        <p:spPr>
          <a:xfrm>
            <a:off x="630936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Capacity</a:t>
            </a:r>
          </a:p>
        </p:txBody>
      </p:sp>
      <p:sp>
        <p:nvSpPr>
          <p:cNvPr id="20" name="Waterfall - G&amp;A" descr="G&amp;A (decrease): ($0.4M)"/>
          <p:cNvSpPr/>
          <p:nvPr/>
        </p:nvSpPr>
        <p:spPr>
          <a:xfrm>
            <a:off x="8374685" y="2135187"/>
            <a:ext cx="989990" cy="139161"/>
          </a:xfrm>
          <a:prstGeom prst="rect">
            <a:avLst/>
          </a:prstGeom>
          <a:solidFill>
            <a:srgbClr val="B42318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 descr="G&amp;A"/>
          <p:cNvSpPr txBox="1"/>
          <p:nvPr/>
        </p:nvSpPr>
        <p:spPr>
          <a:xfrm>
            <a:off x="801624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G&amp;A</a:t>
            </a:r>
          </a:p>
        </p:txBody>
      </p:sp>
      <p:sp>
        <p:nvSpPr>
          <p:cNvPr id="22" name="Waterfall - FY27 EBITDA" descr="FY27 EBITDA (total): $8.9M"/>
          <p:cNvSpPr/>
          <p:nvPr/>
        </p:nvSpPr>
        <p:spPr>
          <a:xfrm>
            <a:off x="10081565" y="2274348"/>
            <a:ext cx="989990" cy="3096333"/>
          </a:xfrm>
          <a:prstGeom prst="rect">
            <a:avLst/>
          </a:prstGeom>
          <a:solidFill>
            <a:srgbClr val="451A03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 descr="FY27 EBITDA"/>
          <p:cNvSpPr txBox="1"/>
          <p:nvPr/>
        </p:nvSpPr>
        <p:spPr>
          <a:xfrm>
            <a:off x="9723120" y="5724144"/>
            <a:ext cx="1706880" cy="41148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FY27 EBITDA</a:t>
            </a:r>
          </a:p>
        </p:txBody>
      </p:sp>
      <p:sp>
        <p:nvSpPr>
          <p:cNvPr id="24" name="TextBox 23" descr="$8.9M"/>
          <p:cNvSpPr txBox="1"/>
          <p:nvPr/>
        </p:nvSpPr>
        <p:spPr>
          <a:xfrm>
            <a:off x="10035845" y="2036604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3F2A1D"/>
                </a:solidFill>
                <a:latin typeface="Georgia"/>
              </a:rPr>
              <a:t>$8.9M</a:t>
            </a:r>
          </a:p>
        </p:txBody>
      </p:sp>
      <p:sp>
        <p:nvSpPr>
          <p:cNvPr id="25" name="TextBox 24" descr="$8.2M"/>
          <p:cNvSpPr txBox="1"/>
          <p:nvPr/>
        </p:nvSpPr>
        <p:spPr>
          <a:xfrm>
            <a:off x="1501445" y="2280136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3F2A1D"/>
                </a:solidFill>
                <a:latin typeface="Georgia"/>
              </a:rPr>
              <a:t>$8.2M</a:t>
            </a:r>
          </a:p>
        </p:txBody>
      </p:sp>
      <p:sp>
        <p:nvSpPr>
          <p:cNvPr id="26" name="TextBox 25" descr="+$1.4M"/>
          <p:cNvSpPr txBox="1"/>
          <p:nvPr/>
        </p:nvSpPr>
        <p:spPr>
          <a:xfrm>
            <a:off x="3208325" y="1793072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+$1.4M</a:t>
            </a:r>
          </a:p>
        </p:txBody>
      </p:sp>
      <p:sp>
        <p:nvSpPr>
          <p:cNvPr id="27" name="TextBox 26" descr="($1.1M)"/>
          <p:cNvSpPr txBox="1"/>
          <p:nvPr/>
        </p:nvSpPr>
        <p:spPr>
          <a:xfrm>
            <a:off x="6622085" y="2171763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($1.1M)</a:t>
            </a:r>
          </a:p>
        </p:txBody>
      </p:sp>
      <p:sp>
        <p:nvSpPr>
          <p:cNvPr id="28" name="TextBox 27" descr="+$0.8M"/>
          <p:cNvSpPr txBox="1"/>
          <p:nvPr/>
        </p:nvSpPr>
        <p:spPr>
          <a:xfrm>
            <a:off x="4915205" y="1514750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+$0.8M</a:t>
            </a:r>
          </a:p>
        </p:txBody>
      </p:sp>
      <p:sp>
        <p:nvSpPr>
          <p:cNvPr id="29" name="TextBox 28" descr="($0.4M)"/>
          <p:cNvSpPr txBox="1"/>
          <p:nvPr/>
        </p:nvSpPr>
        <p:spPr>
          <a:xfrm>
            <a:off x="8328965" y="2310924"/>
            <a:ext cx="1081430" cy="20116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($0.4M)</a:t>
            </a:r>
          </a:p>
        </p:txBody>
      </p:sp>
      <p:cxnSp>
        <p:nvCxnSpPr>
          <p:cNvPr id="30" name="Waterfall - connector 1"/>
          <p:cNvCxnSpPr/>
          <p:nvPr/>
        </p:nvCxnSpPr>
        <p:spPr>
          <a:xfrm>
            <a:off x="2537155" y="2517880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Waterfall - connector 2"/>
          <p:cNvCxnSpPr/>
          <p:nvPr/>
        </p:nvCxnSpPr>
        <p:spPr>
          <a:xfrm>
            <a:off x="4244035" y="2030816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Waterfall - connector 3"/>
          <p:cNvCxnSpPr/>
          <p:nvPr/>
        </p:nvCxnSpPr>
        <p:spPr>
          <a:xfrm>
            <a:off x="5950915" y="1752494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Waterfall - connector 4"/>
          <p:cNvCxnSpPr/>
          <p:nvPr/>
        </p:nvCxnSpPr>
        <p:spPr>
          <a:xfrm>
            <a:off x="7657795" y="2135187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Waterfall - connector 5"/>
          <p:cNvCxnSpPr/>
          <p:nvPr/>
        </p:nvCxnSpPr>
        <p:spPr>
          <a:xfrm>
            <a:off x="9364675" y="2274348"/>
            <a:ext cx="716890" cy="0"/>
          </a:xfrm>
          <a:prstGeom prst="line">
            <a:avLst/>
          </a:prstGeom>
          <a:ln w="7620">
            <a:solidFill>
              <a:srgbClr val="4B556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Foundry Capital | Confidential | 5/10 | Source: FY27 operating model.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3F2A1D"/>
                </a:solidFill>
                <a:latin typeface="Georgia"/>
              </a:rPr>
              <a:t>Retention pressure is concentrated in two cohorts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7A27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 descr="Month 3"/>
          <p:cNvSpPr txBox="1"/>
          <p:nvPr/>
        </p:nvSpPr>
        <p:spPr>
          <a:xfrm>
            <a:off x="1709928" y="1298448"/>
            <a:ext cx="3276600" cy="38404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Month 3</a:t>
            </a:r>
          </a:p>
        </p:txBody>
      </p:sp>
      <p:sp>
        <p:nvSpPr>
          <p:cNvPr id="6" name="TextBox 5" descr="Month 6"/>
          <p:cNvSpPr txBox="1"/>
          <p:nvPr/>
        </p:nvSpPr>
        <p:spPr>
          <a:xfrm>
            <a:off x="4986528" y="1298448"/>
            <a:ext cx="3276600" cy="38404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Month 6</a:t>
            </a:r>
          </a:p>
        </p:txBody>
      </p:sp>
      <p:sp>
        <p:nvSpPr>
          <p:cNvPr id="7" name="TextBox 6" descr="Month 9"/>
          <p:cNvSpPr txBox="1"/>
          <p:nvPr/>
        </p:nvSpPr>
        <p:spPr>
          <a:xfrm>
            <a:off x="8263128" y="1298448"/>
            <a:ext cx="3276600" cy="384048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Month 9</a:t>
            </a:r>
          </a:p>
        </p:txBody>
      </p:sp>
      <p:sp>
        <p:nvSpPr>
          <p:cNvPr id="8" name="TextBox 7" descr="Q4 2025"/>
          <p:cNvSpPr txBox="1"/>
          <p:nvPr/>
        </p:nvSpPr>
        <p:spPr>
          <a:xfrm>
            <a:off x="658368" y="1682496"/>
            <a:ext cx="996696" cy="13502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Q4 2025</a:t>
            </a:r>
          </a:p>
        </p:txBody>
      </p:sp>
      <p:sp>
        <p:nvSpPr>
          <p:cNvPr id="9" name="Heatmap - Q4 2025 - Month 3" descr="Q4 2025, Month 3: 92.0%"/>
          <p:cNvSpPr/>
          <p:nvPr/>
        </p:nvSpPr>
        <p:spPr>
          <a:xfrm>
            <a:off x="1709928" y="1682496"/>
            <a:ext cx="3276600" cy="1350264"/>
          </a:xfrm>
          <a:prstGeom prst="rect">
            <a:avLst/>
          </a:prstGeom>
          <a:solidFill>
            <a:srgbClr val="833527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Georgia"/>
              </a:rPr>
              <a:t>92.0%</a:t>
            </a:r>
          </a:p>
        </p:txBody>
      </p:sp>
      <p:sp>
        <p:nvSpPr>
          <p:cNvPr id="10" name="Heatmap - Q4 2025 - Month 6" descr="Q4 2025, Month 6: 86.0%"/>
          <p:cNvSpPr/>
          <p:nvPr/>
        </p:nvSpPr>
        <p:spPr>
          <a:xfrm>
            <a:off x="4986528" y="1682496"/>
            <a:ext cx="3276600" cy="1350264"/>
          </a:xfrm>
          <a:prstGeom prst="rect">
            <a:avLst/>
          </a:prstGeom>
          <a:solidFill>
            <a:srgbClr val="BC8A77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86.0%</a:t>
            </a:r>
          </a:p>
        </p:txBody>
      </p:sp>
      <p:sp>
        <p:nvSpPr>
          <p:cNvPr id="11" name="Heatmap - Q4 2025 - Month 9" descr="Q4 2025, Month 9: 81.0%"/>
          <p:cNvSpPr/>
          <p:nvPr/>
        </p:nvSpPr>
        <p:spPr>
          <a:xfrm>
            <a:off x="8263128" y="1682496"/>
            <a:ext cx="3276600" cy="1350264"/>
          </a:xfrm>
          <a:prstGeom prst="rect">
            <a:avLst/>
          </a:prstGeom>
          <a:solidFill>
            <a:srgbClr val="ECD0BA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81.0%</a:t>
            </a:r>
          </a:p>
        </p:txBody>
      </p:sp>
      <p:sp>
        <p:nvSpPr>
          <p:cNvPr id="12" name="TextBox 11" descr="Q1 2026"/>
          <p:cNvSpPr txBox="1"/>
          <p:nvPr/>
        </p:nvSpPr>
        <p:spPr>
          <a:xfrm>
            <a:off x="658368" y="3032760"/>
            <a:ext cx="996696" cy="13502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Q1 2026</a:t>
            </a:r>
          </a:p>
        </p:txBody>
      </p:sp>
      <p:sp>
        <p:nvSpPr>
          <p:cNvPr id="13" name="Heatmap - Q1 2026 - Month 3" descr="Q1 2026, Month 3: 91.0%"/>
          <p:cNvSpPr/>
          <p:nvPr/>
        </p:nvSpPr>
        <p:spPr>
          <a:xfrm>
            <a:off x="1709928" y="3032760"/>
            <a:ext cx="3276600" cy="1350264"/>
          </a:xfrm>
          <a:prstGeom prst="rect">
            <a:avLst/>
          </a:prstGeom>
          <a:solidFill>
            <a:srgbClr val="8D4334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Georgia"/>
              </a:rPr>
              <a:t>91.0%</a:t>
            </a:r>
          </a:p>
        </p:txBody>
      </p:sp>
      <p:sp>
        <p:nvSpPr>
          <p:cNvPr id="14" name="Heatmap - Q1 2026 - Month 6" descr="Q1 2026, Month 6: 84.0%"/>
          <p:cNvSpPr/>
          <p:nvPr/>
        </p:nvSpPr>
        <p:spPr>
          <a:xfrm>
            <a:off x="4986528" y="3032760"/>
            <a:ext cx="3276600" cy="1350264"/>
          </a:xfrm>
          <a:prstGeom prst="rect">
            <a:avLst/>
          </a:prstGeom>
          <a:solidFill>
            <a:srgbClr val="CFA692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84.0%</a:t>
            </a:r>
          </a:p>
        </p:txBody>
      </p:sp>
      <p:sp>
        <p:nvSpPr>
          <p:cNvPr id="15" name="Heatmap - Q1 2026 - Month 9" descr="Q1 2026, Month 9: 79.0%"/>
          <p:cNvSpPr/>
          <p:nvPr/>
        </p:nvSpPr>
        <p:spPr>
          <a:xfrm>
            <a:off x="8263128" y="3032760"/>
            <a:ext cx="3276600" cy="1350264"/>
          </a:xfrm>
          <a:prstGeom prst="rect">
            <a:avLst/>
          </a:prstGeom>
          <a:solidFill>
            <a:srgbClr val="FFEDD5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79.0%</a:t>
            </a:r>
          </a:p>
        </p:txBody>
      </p:sp>
      <p:sp>
        <p:nvSpPr>
          <p:cNvPr id="16" name="TextBox 15" descr="Q2 2026"/>
          <p:cNvSpPr txBox="1"/>
          <p:nvPr/>
        </p:nvSpPr>
        <p:spPr>
          <a:xfrm>
            <a:off x="658368" y="4383024"/>
            <a:ext cx="996696" cy="1350264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Q2 2026</a:t>
            </a:r>
          </a:p>
        </p:txBody>
      </p:sp>
      <p:sp>
        <p:nvSpPr>
          <p:cNvPr id="17" name="Heatmap - Q2 2026 - Month 3" descr="Q2 2026, Month 3: 93.0%"/>
          <p:cNvSpPr/>
          <p:nvPr/>
        </p:nvSpPr>
        <p:spPr>
          <a:xfrm>
            <a:off x="1709928" y="4383024"/>
            <a:ext cx="3276600" cy="1350264"/>
          </a:xfrm>
          <a:prstGeom prst="rect">
            <a:avLst/>
          </a:prstGeom>
          <a:solidFill>
            <a:srgbClr val="7A271A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Georgia"/>
              </a:rPr>
              <a:t>93.0%</a:t>
            </a:r>
          </a:p>
        </p:txBody>
      </p:sp>
      <p:sp>
        <p:nvSpPr>
          <p:cNvPr id="18" name="Heatmap - Q2 2026 - Month 6" descr="Q2 2026, Month 6: 88.0%"/>
          <p:cNvSpPr/>
          <p:nvPr/>
        </p:nvSpPr>
        <p:spPr>
          <a:xfrm>
            <a:off x="4986528" y="4383024"/>
            <a:ext cx="3276600" cy="1350264"/>
          </a:xfrm>
          <a:prstGeom prst="rect">
            <a:avLst/>
          </a:prstGeom>
          <a:solidFill>
            <a:srgbClr val="A96D5C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FFFFFF"/>
                </a:solidFill>
                <a:latin typeface="Georgia"/>
              </a:rPr>
              <a:t>88.0%</a:t>
            </a:r>
          </a:p>
        </p:txBody>
      </p:sp>
      <p:sp>
        <p:nvSpPr>
          <p:cNvPr id="19" name="Heatmap - Q2 2026 - Month 9" descr="Q2 2026, Month 9: 85.0%"/>
          <p:cNvSpPr/>
          <p:nvPr/>
        </p:nvSpPr>
        <p:spPr>
          <a:xfrm>
            <a:off x="8263128" y="4383024"/>
            <a:ext cx="3276600" cy="1350264"/>
          </a:xfrm>
          <a:prstGeom prst="rect">
            <a:avLst/>
          </a:prstGeom>
          <a:solidFill>
            <a:srgbClr val="C69884"/>
          </a:solidFill>
          <a:ln w="5715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7432" rIns="27432" tIns="9144" bIns="9144" wrap="square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85.0%</a:t>
            </a:r>
          </a:p>
        </p:txBody>
      </p:sp>
      <p:sp>
        <p:nvSpPr>
          <p:cNvPr id="20" name="Heatmap - legend 1"/>
          <p:cNvSpPr/>
          <p:nvPr/>
        </p:nvSpPr>
        <p:spPr>
          <a:xfrm>
            <a:off x="1709928" y="5879592"/>
            <a:ext cx="384048" cy="109728"/>
          </a:xfrm>
          <a:prstGeom prst="rect">
            <a:avLst/>
          </a:prstGeom>
          <a:solidFill>
            <a:srgbClr val="FFED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Heatmap - legend 2"/>
          <p:cNvSpPr/>
          <p:nvPr/>
        </p:nvSpPr>
        <p:spPr>
          <a:xfrm>
            <a:off x="2093976" y="5879592"/>
            <a:ext cx="384048" cy="109728"/>
          </a:xfrm>
          <a:prstGeom prst="rect">
            <a:avLst/>
          </a:prstGeom>
          <a:solidFill>
            <a:srgbClr val="E8CC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Heatmap - legend 3"/>
          <p:cNvSpPr/>
          <p:nvPr/>
        </p:nvSpPr>
        <p:spPr>
          <a:xfrm>
            <a:off x="2478024" y="5879592"/>
            <a:ext cx="384048" cy="109728"/>
          </a:xfrm>
          <a:prstGeom prst="rect">
            <a:avLst/>
          </a:prstGeom>
          <a:solidFill>
            <a:srgbClr val="D2A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Heatmap - legend 4"/>
          <p:cNvSpPr/>
          <p:nvPr/>
        </p:nvSpPr>
        <p:spPr>
          <a:xfrm>
            <a:off x="2862072" y="5879592"/>
            <a:ext cx="384048" cy="109728"/>
          </a:xfrm>
          <a:prstGeom prst="rect">
            <a:avLst/>
          </a:prstGeom>
          <a:solidFill>
            <a:srgbClr val="BC897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Heatmap - legend 5"/>
          <p:cNvSpPr/>
          <p:nvPr/>
        </p:nvSpPr>
        <p:spPr>
          <a:xfrm>
            <a:off x="3246120" y="5879592"/>
            <a:ext cx="384048" cy="109728"/>
          </a:xfrm>
          <a:prstGeom prst="rect">
            <a:avLst/>
          </a:prstGeom>
          <a:solidFill>
            <a:srgbClr val="A668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Heatmap - legend 6"/>
          <p:cNvSpPr/>
          <p:nvPr/>
        </p:nvSpPr>
        <p:spPr>
          <a:xfrm>
            <a:off x="3630168" y="5879592"/>
            <a:ext cx="384048" cy="109728"/>
          </a:xfrm>
          <a:prstGeom prst="rect">
            <a:avLst/>
          </a:prstGeom>
          <a:solidFill>
            <a:srgbClr val="9047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Heatmap - legend 7"/>
          <p:cNvSpPr/>
          <p:nvPr/>
        </p:nvSpPr>
        <p:spPr>
          <a:xfrm>
            <a:off x="4014216" y="5879592"/>
            <a:ext cx="384048" cy="109728"/>
          </a:xfrm>
          <a:prstGeom prst="rect">
            <a:avLst/>
          </a:prstGeom>
          <a:solidFill>
            <a:srgbClr val="7A27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 descr="79.0%"/>
          <p:cNvSpPr txBox="1"/>
          <p:nvPr/>
        </p:nvSpPr>
        <p:spPr>
          <a:xfrm>
            <a:off x="1709928" y="5998464"/>
            <a:ext cx="768096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79.0%</a:t>
            </a:r>
          </a:p>
        </p:txBody>
      </p:sp>
      <p:sp>
        <p:nvSpPr>
          <p:cNvPr id="28" name="TextBox 27" descr="93.0%"/>
          <p:cNvSpPr txBox="1"/>
          <p:nvPr/>
        </p:nvSpPr>
        <p:spPr>
          <a:xfrm>
            <a:off x="3630168" y="5998464"/>
            <a:ext cx="768096" cy="164592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93.0%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Foundry Capital | Confidential | 6/10 | Source: Product analytics.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1F1F1F"/>
                </a:solidFill>
                <a:latin typeface="Arial"/>
              </a:rPr>
              <a:t>Enterprise drives both scale and expansion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2F6B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Mekko - Enterprise - Core" descr="Enterprise - Core: 8 (65%)"/>
          <p:cNvSpPr/>
          <p:nvPr/>
        </p:nvSpPr>
        <p:spPr>
          <a:xfrm>
            <a:off x="621792" y="2800889"/>
            <a:ext cx="5007646" cy="2795239"/>
          </a:xfrm>
          <a:prstGeom prst="rect">
            <a:avLst/>
          </a:prstGeom>
          <a:solidFill>
            <a:srgbClr val="2F6B7C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3796" y="2823749"/>
            <a:ext cx="4943638" cy="2749519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Arial"/>
              </a:rPr>
              <a:t>Core
65%</a:t>
            </a:r>
          </a:p>
        </p:txBody>
      </p:sp>
      <p:sp>
        <p:nvSpPr>
          <p:cNvPr id="8" name="Mekko - Enterprise - Expansion" descr="Enterprise - Expansion: 3 (26%)"/>
          <p:cNvSpPr/>
          <p:nvPr/>
        </p:nvSpPr>
        <p:spPr>
          <a:xfrm>
            <a:off x="621792" y="1682794"/>
            <a:ext cx="5007646" cy="1118095"/>
          </a:xfrm>
          <a:prstGeom prst="rect">
            <a:avLst/>
          </a:prstGeom>
          <a:solidFill>
            <a:srgbClr val="8F9F3A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" y="1705654"/>
            <a:ext cx="4943638" cy="1072375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Expansion
26%</a:t>
            </a:r>
          </a:p>
        </p:txBody>
      </p:sp>
      <p:sp>
        <p:nvSpPr>
          <p:cNvPr id="10" name="Mekko - Enterprise - Services" descr="Enterprise - Services: 1 (9%)"/>
          <p:cNvSpPr/>
          <p:nvPr/>
        </p:nvSpPr>
        <p:spPr>
          <a:xfrm>
            <a:off x="621792" y="1298448"/>
            <a:ext cx="5007646" cy="384346"/>
          </a:xfrm>
          <a:prstGeom prst="rect">
            <a:avLst/>
          </a:prstGeom>
          <a:solidFill>
            <a:srgbClr val="D49A35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796" y="1321308"/>
            <a:ext cx="4943638" cy="338626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9%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" y="5687568"/>
            <a:ext cx="5007646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Enterprise
59% | 12</a:t>
            </a:r>
          </a:p>
        </p:txBody>
      </p:sp>
      <p:sp>
        <p:nvSpPr>
          <p:cNvPr id="13" name="Mekko - Mid-market - Core" descr="Mid-market - Core: 4 (65%)"/>
          <p:cNvSpPr/>
          <p:nvPr/>
        </p:nvSpPr>
        <p:spPr>
          <a:xfrm>
            <a:off x="5629438" y="2799226"/>
            <a:ext cx="2564892" cy="2796902"/>
          </a:xfrm>
          <a:prstGeom prst="rect">
            <a:avLst/>
          </a:prstGeom>
          <a:solidFill>
            <a:srgbClr val="2F6B7C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1442" y="2822086"/>
            <a:ext cx="2500884" cy="2751182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Arial"/>
              </a:rPr>
              <a:t>Core
65%</a:t>
            </a:r>
          </a:p>
        </p:txBody>
      </p:sp>
      <p:sp>
        <p:nvSpPr>
          <p:cNvPr id="15" name="Mekko - Mid-market - Expansion" descr="Mid-market - Expansion: 2 (24%)"/>
          <p:cNvSpPr/>
          <p:nvPr/>
        </p:nvSpPr>
        <p:spPr>
          <a:xfrm>
            <a:off x="5629438" y="1775969"/>
            <a:ext cx="2564892" cy="1023257"/>
          </a:xfrm>
          <a:prstGeom prst="rect">
            <a:avLst/>
          </a:prstGeom>
          <a:solidFill>
            <a:srgbClr val="8F9F3A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1442" y="1798829"/>
            <a:ext cx="2500884" cy="977537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Expansion
24%</a:t>
            </a:r>
          </a:p>
        </p:txBody>
      </p:sp>
      <p:sp>
        <p:nvSpPr>
          <p:cNvPr id="17" name="Mekko - Mid-market - Services" descr="Mid-market - Services: 1 (11%)"/>
          <p:cNvSpPr/>
          <p:nvPr/>
        </p:nvSpPr>
        <p:spPr>
          <a:xfrm>
            <a:off x="5629438" y="1298448"/>
            <a:ext cx="2564892" cy="477521"/>
          </a:xfrm>
          <a:prstGeom prst="rect">
            <a:avLst/>
          </a:prstGeom>
          <a:solidFill>
            <a:srgbClr val="D49A35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661442" y="1321308"/>
            <a:ext cx="2500884" cy="431801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Services
11%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29438" y="5687568"/>
            <a:ext cx="2564892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Mid-market
30% | 6</a:t>
            </a:r>
          </a:p>
        </p:txBody>
      </p:sp>
      <p:sp>
        <p:nvSpPr>
          <p:cNvPr id="20" name="Mekko - SMB - Core" descr="SMB - Core: 2 (75%)"/>
          <p:cNvSpPr/>
          <p:nvPr/>
        </p:nvSpPr>
        <p:spPr>
          <a:xfrm>
            <a:off x="8194330" y="2372869"/>
            <a:ext cx="977102" cy="3223259"/>
          </a:xfrm>
          <a:prstGeom prst="rect">
            <a:avLst/>
          </a:prstGeom>
          <a:solidFill>
            <a:srgbClr val="2F6B7C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6334" y="2395729"/>
            <a:ext cx="913094" cy="3177539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Arial"/>
              </a:rPr>
              <a:t>Core
75%</a:t>
            </a:r>
          </a:p>
        </p:txBody>
      </p:sp>
      <p:sp>
        <p:nvSpPr>
          <p:cNvPr id="22" name="Mekko - SMB - Expansion" descr="SMB - Expansion: 0 (17%)"/>
          <p:cNvSpPr/>
          <p:nvPr/>
        </p:nvSpPr>
        <p:spPr>
          <a:xfrm>
            <a:off x="8194330" y="1656590"/>
            <a:ext cx="977102" cy="716279"/>
          </a:xfrm>
          <a:prstGeom prst="rect">
            <a:avLst/>
          </a:prstGeom>
          <a:solidFill>
            <a:srgbClr val="8F9F3A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6334" y="1679450"/>
            <a:ext cx="913094" cy="670559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Expansion
17%</a:t>
            </a:r>
          </a:p>
        </p:txBody>
      </p:sp>
      <p:sp>
        <p:nvSpPr>
          <p:cNvPr id="24" name="Mekko - SMB - Services" descr="SMB - Services: 0 (8%)"/>
          <p:cNvSpPr/>
          <p:nvPr/>
        </p:nvSpPr>
        <p:spPr>
          <a:xfrm>
            <a:off x="8194330" y="1298448"/>
            <a:ext cx="977102" cy="358142"/>
          </a:xfrm>
          <a:prstGeom prst="rect">
            <a:avLst/>
          </a:prstGeom>
          <a:solidFill>
            <a:srgbClr val="D49A35"/>
          </a:solidFill>
          <a:ln w="825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6334" y="1321308"/>
            <a:ext cx="913094" cy="312422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2424"/>
                </a:solidFill>
                <a:latin typeface="Arial"/>
              </a:rPr>
              <a:t>8%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94330" y="5687568"/>
            <a:ext cx="977102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SMB
11% | 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1792" y="1298448"/>
            <a:ext cx="8549640" cy="4297680"/>
          </a:xfrm>
          <a:prstGeom prst="rect">
            <a:avLst/>
          </a:prstGeom>
          <a:noFill/>
          <a:ln w="11430">
            <a:solidFill>
              <a:srgbClr val="4A4A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" y="6126480"/>
            <a:ext cx="8549640" cy="182880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07070"/>
                </a:solidFill>
                <a:latin typeface="Arial"/>
              </a:rPr>
              <a:t>Column width = share of total; segment height = mix within category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64040" y="1298448"/>
            <a:ext cx="2148840" cy="20116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F1F1F"/>
                </a:solidFill>
                <a:latin typeface="Arial"/>
              </a:rPr>
              <a:t>Legend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464040" y="1641348"/>
            <a:ext cx="128016" cy="128016"/>
          </a:xfrm>
          <a:prstGeom prst="rect">
            <a:avLst/>
          </a:prstGeom>
          <a:solidFill>
            <a:srgbClr val="2F6B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65208" y="1591056"/>
            <a:ext cx="1947672" cy="237744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Core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464040" y="1879092"/>
            <a:ext cx="128016" cy="128016"/>
          </a:xfrm>
          <a:prstGeom prst="rect">
            <a:avLst/>
          </a:prstGeom>
          <a:solidFill>
            <a:srgbClr val="8F9F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65208" y="1828800"/>
            <a:ext cx="1947672" cy="237744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Expansion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464040" y="2116836"/>
            <a:ext cx="128016" cy="128016"/>
          </a:xfrm>
          <a:prstGeom prst="rect">
            <a:avLst/>
          </a:prstGeom>
          <a:solidFill>
            <a:srgbClr val="D49A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665208" y="2066544"/>
            <a:ext cx="1947672" cy="237744"/>
          </a:xfrm>
          <a:prstGeom prst="rect">
            <a:avLst/>
          </a:prstGeom>
          <a:noFill/>
        </p:spPr>
        <p:txBody>
          <a:bodyPr wrap="square" lIns="18288" rIns="18288" tIns="0" bIns="0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2B2B2B"/>
                </a:solidFill>
                <a:latin typeface="Arial"/>
              </a:rPr>
              <a:t>Services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Foundry Capital | Confidential | 7/10 | Source: Finance and CRM.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3F2A1D"/>
                </a:solidFill>
                <a:latin typeface="Georgia"/>
              </a:rPr>
              <a:t>Two initiatives combine high value with manageable complexity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7A27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Matrix 2x2 border"/>
          <p:cNvSpPr/>
          <p:nvPr/>
        </p:nvSpPr>
        <p:spPr>
          <a:xfrm>
            <a:off x="969264" y="1353312"/>
            <a:ext cx="10515600" cy="4599432"/>
          </a:xfrm>
          <a:prstGeom prst="rect">
            <a:avLst/>
          </a:prstGeom>
          <a:noFill/>
          <a:ln w="7620">
            <a:solidFill>
              <a:srgbClr val="4B556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Matrix 2x2 vertical split"/>
          <p:cNvCxnSpPr/>
          <p:nvPr/>
        </p:nvCxnSpPr>
        <p:spPr>
          <a:xfrm>
            <a:off x="6227064" y="1353312"/>
            <a:ext cx="0" cy="4599432"/>
          </a:xfrm>
          <a:prstGeom prst="line">
            <a:avLst/>
          </a:prstGeom>
          <a:ln w="10160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Matrix 2x2 horizontal split"/>
          <p:cNvCxnSpPr/>
          <p:nvPr/>
        </p:nvCxnSpPr>
        <p:spPr>
          <a:xfrm>
            <a:off x="969264" y="3653028"/>
            <a:ext cx="10515600" cy="0"/>
          </a:xfrm>
          <a:prstGeom prst="line">
            <a:avLst/>
          </a:prstGeom>
          <a:ln w="10160">
            <a:solidFill>
              <a:srgbClr val="D7E0D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 descr="Top Left"/>
          <p:cNvSpPr txBox="1"/>
          <p:nvPr/>
        </p:nvSpPr>
        <p:spPr>
          <a:xfrm>
            <a:off x="1014984" y="1380744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Top Left</a:t>
            </a:r>
          </a:p>
        </p:txBody>
      </p:sp>
      <p:sp>
        <p:nvSpPr>
          <p:cNvPr id="9" name="TextBox 8" descr="Top Right"/>
          <p:cNvSpPr txBox="1"/>
          <p:nvPr/>
        </p:nvSpPr>
        <p:spPr>
          <a:xfrm>
            <a:off x="6272784" y="1380744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Top Right</a:t>
            </a:r>
          </a:p>
        </p:txBody>
      </p:sp>
      <p:sp>
        <p:nvSpPr>
          <p:cNvPr id="10" name="TextBox 9" descr="Bottom Left"/>
          <p:cNvSpPr txBox="1"/>
          <p:nvPr/>
        </p:nvSpPr>
        <p:spPr>
          <a:xfrm>
            <a:off x="1014984" y="3680460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Bottom Left</a:t>
            </a:r>
          </a:p>
        </p:txBody>
      </p:sp>
      <p:sp>
        <p:nvSpPr>
          <p:cNvPr id="11" name="TextBox 10" descr="Bottom Right"/>
          <p:cNvSpPr txBox="1"/>
          <p:nvPr/>
        </p:nvSpPr>
        <p:spPr>
          <a:xfrm>
            <a:off x="6272784" y="3680460"/>
            <a:ext cx="1097280" cy="12801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Bottom Right</a:t>
            </a:r>
          </a:p>
        </p:txBody>
      </p:sp>
      <p:sp>
        <p:nvSpPr>
          <p:cNvPr id="12" name="TextBox 11" descr="Enterprise value"/>
          <p:cNvSpPr txBox="1"/>
          <p:nvPr/>
        </p:nvSpPr>
        <p:spPr>
          <a:xfrm>
            <a:off x="5129784" y="5998464"/>
            <a:ext cx="2194560" cy="146304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Enterprise value</a:t>
            </a:r>
          </a:p>
        </p:txBody>
      </p:sp>
      <p:sp>
        <p:nvSpPr>
          <p:cNvPr id="13" name="TextBox 12" descr="Delivery complexity"/>
          <p:cNvSpPr txBox="1"/>
          <p:nvPr/>
        </p:nvSpPr>
        <p:spPr>
          <a:xfrm>
            <a:off x="676656" y="1307592"/>
            <a:ext cx="274320" cy="1645920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Delivery complexity</a:t>
            </a:r>
          </a:p>
        </p:txBody>
      </p:sp>
      <p:sp>
        <p:nvSpPr>
          <p:cNvPr id="14" name="Matrix point 1" descr="Packaging: (0.82, 0.35)"/>
          <p:cNvSpPr/>
          <p:nvPr/>
        </p:nvSpPr>
        <p:spPr>
          <a:xfrm>
            <a:off x="10655638" y="5586990"/>
            <a:ext cx="100584" cy="100584"/>
          </a:xfrm>
          <a:prstGeom prst="ellipse">
            <a:avLst/>
          </a:prstGeom>
          <a:solidFill>
            <a:srgbClr val="7A271A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 descr="Packaging"/>
          <p:cNvSpPr txBox="1"/>
          <p:nvPr/>
        </p:nvSpPr>
        <p:spPr>
          <a:xfrm>
            <a:off x="10733362" y="5564130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Packaging</a:t>
            </a:r>
          </a:p>
        </p:txBody>
      </p:sp>
      <p:sp>
        <p:nvSpPr>
          <p:cNvPr id="16" name="Matrix point 2" descr="Atlas: (0.75, 0.48)"/>
          <p:cNvSpPr/>
          <p:nvPr/>
        </p:nvSpPr>
        <p:spPr>
          <a:xfrm>
            <a:off x="9393478" y="4394838"/>
            <a:ext cx="100584" cy="100584"/>
          </a:xfrm>
          <a:prstGeom prst="ellipse">
            <a:avLst/>
          </a:prstGeom>
          <a:solidFill>
            <a:srgbClr val="7A271A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 descr="Atlas"/>
          <p:cNvSpPr txBox="1"/>
          <p:nvPr/>
        </p:nvSpPr>
        <p:spPr>
          <a:xfrm>
            <a:off x="9471202" y="4371978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Atlas</a:t>
            </a:r>
          </a:p>
        </p:txBody>
      </p:sp>
      <p:sp>
        <p:nvSpPr>
          <p:cNvPr id="18" name="Matrix point 3" descr="Platform: (0.64, 0.78)"/>
          <p:cNvSpPr/>
          <p:nvPr/>
        </p:nvSpPr>
        <p:spPr>
          <a:xfrm>
            <a:off x="7410083" y="1643718"/>
            <a:ext cx="100584" cy="100584"/>
          </a:xfrm>
          <a:prstGeom prst="ellipse">
            <a:avLst/>
          </a:prstGeom>
          <a:solidFill>
            <a:srgbClr val="7A271A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 descr="Platform"/>
          <p:cNvSpPr txBox="1"/>
          <p:nvPr/>
        </p:nvSpPr>
        <p:spPr>
          <a:xfrm>
            <a:off x="7487807" y="1620858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Platform</a:t>
            </a:r>
          </a:p>
        </p:txBody>
      </p:sp>
      <p:sp>
        <p:nvSpPr>
          <p:cNvPr id="20" name="Matrix point 4" descr="New geo: (0.32, 0.62)"/>
          <p:cNvSpPr/>
          <p:nvPr/>
        </p:nvSpPr>
        <p:spPr>
          <a:xfrm>
            <a:off x="1640206" y="3110982"/>
            <a:ext cx="100584" cy="100584"/>
          </a:xfrm>
          <a:prstGeom prst="ellipse">
            <a:avLst/>
          </a:prstGeom>
          <a:solidFill>
            <a:srgbClr val="7A271A"/>
          </a:solidFill>
          <a:ln w="5715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 descr="New geo"/>
          <p:cNvSpPr txBox="1"/>
          <p:nvPr/>
        </p:nvSpPr>
        <p:spPr>
          <a:xfrm>
            <a:off x="1717930" y="3088122"/>
            <a:ext cx="713232" cy="128016"/>
          </a:xfrm>
          <a:prstGeom prst="rect">
            <a:avLst/>
          </a:prstGeom>
          <a:noFill/>
        </p:spPr>
        <p:txBody>
          <a:bodyPr wrap="square" lIns="27432" rIns="27432" tIns="9144" bIns="9144" anchor="ctr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3F2A1D"/>
                </a:solidFill>
                <a:latin typeface="Georgia"/>
              </a:rPr>
              <a:t>New geo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Foundry Capital | Confidential | 8/10 | Source: Leadership prioritization workshop.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3F2A1D"/>
                </a:solidFill>
                <a:latin typeface="Georgia"/>
              </a:rPr>
              <a:t>Three risks require named executive intervention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7A27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 descr="Ranked risks"/>
          <p:cNvSpPr txBox="1"/>
          <p:nvPr/>
        </p:nvSpPr>
        <p:spPr>
          <a:xfrm>
            <a:off x="713232" y="1353312"/>
            <a:ext cx="10771632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F2A1D"/>
                </a:solidFill>
                <a:latin typeface="Georgia"/>
              </a:rPr>
              <a:t>Ranked risks</a:t>
            </a:r>
          </a:p>
        </p:txBody>
      </p:sp>
      <p:graphicFrame>
        <p:nvGraphicFramePr>
          <p:cNvPr id="6" name="Table 5" descr="Table: Ranked risks. Columns: Risk, Impact, Owner, Status. 3 data rows."/>
          <p:cNvGraphicFramePr>
            <a:graphicFrameLocks noGrp="1"/>
          </p:cNvGraphicFramePr>
          <p:nvPr/>
        </p:nvGraphicFramePr>
        <p:xfrm>
          <a:off x="713232" y="1627632"/>
          <a:ext cx="10771631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0544"/>
                <a:gridCol w="3111804"/>
                <a:gridCol w="1675587"/>
                <a:gridCol w="2393696"/>
              </a:tblGrid>
              <a:tr h="384048"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Georgia"/>
                        </a:rPr>
                        <a:t>Risk</a:t>
                      </a:r>
                    </a:p>
                  </a:txBody>
                  <a:tcPr marL="54864" marR="54864" marT="27432" marB="27432">
                    <a:solidFill>
                      <a:srgbClr val="451A03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Georgia"/>
                        </a:rPr>
                        <a:t>Impact</a:t>
                      </a:r>
                    </a:p>
                  </a:txBody>
                  <a:tcPr marL="54864" marR="54864" marT="27432" marB="27432">
                    <a:solidFill>
                      <a:srgbClr val="451A03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Georgia"/>
                        </a:rPr>
                        <a:t>Owner</a:t>
                      </a:r>
                    </a:p>
                  </a:txBody>
                  <a:tcPr marL="54864" marR="54864" marT="27432" marB="27432">
                    <a:solidFill>
                      <a:srgbClr val="451A03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Georgia"/>
                        </a:rPr>
                        <a:t>Status</a:t>
                      </a:r>
                    </a:p>
                  </a:txBody>
                  <a:tcPr marL="54864" marR="54864" marT="27432" marB="27432">
                    <a:solidFill>
                      <a:srgbClr val="451A03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Atlas renewal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$0.9m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CRO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At risk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Capacity</a:t>
                      </a:r>
                    </a:p>
                  </a:txBody>
                  <a:tcPr marL="54864" marR="54864" marT="27432" marB="27432">
                    <a:solidFill>
                      <a:srgbClr val="FFF7ED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Q4 delivery</a:t>
                      </a:r>
                    </a:p>
                  </a:txBody>
                  <a:tcPr marL="54864" marR="54864" marT="27432" marB="27432">
                    <a:solidFill>
                      <a:srgbClr val="FFF7ED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COO</a:t>
                      </a:r>
                    </a:p>
                  </a:txBody>
                  <a:tcPr marL="54864" marR="54864" marT="27432" marB="27432">
                    <a:solidFill>
                      <a:srgbClr val="FFF7ED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Watch</a:t>
                      </a:r>
                    </a:p>
                  </a:txBody>
                  <a:tcPr marL="54864" marR="54864" marT="27432" marB="27432">
                    <a:solidFill>
                      <a:srgbClr val="FFF7ED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Platform migration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Roadmap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CTO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Mitigating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</a:tr>
            </a:tbl>
          </a:graphicData>
        </a:graphic>
      </p:graphicFrame>
      <p:sp>
        <p:nvSpPr>
          <p:cNvPr id="7" name="Composition panel" descr="Panel: Risk posture. Commercial and delivery exposure is concentrated and measurable."/>
          <p:cNvSpPr/>
          <p:nvPr/>
        </p:nvSpPr>
        <p:spPr>
          <a:xfrm>
            <a:off x="713232" y="3799332"/>
            <a:ext cx="5330952" cy="1737360"/>
          </a:xfrm>
          <a:prstGeom prst="rect">
            <a:avLst/>
          </a:prstGeom>
          <a:solidFill>
            <a:srgbClr val="FDECEC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 descr="Risk posture"/>
          <p:cNvSpPr txBox="1"/>
          <p:nvPr/>
        </p:nvSpPr>
        <p:spPr>
          <a:xfrm>
            <a:off x="841248" y="3927348"/>
            <a:ext cx="507492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3F2A1D"/>
                </a:solidFill>
                <a:latin typeface="Georgia"/>
              </a:rPr>
              <a:t>Risk posture</a:t>
            </a:r>
          </a:p>
        </p:txBody>
      </p:sp>
      <p:sp>
        <p:nvSpPr>
          <p:cNvPr id="9" name="TextBox 8" descr="Commercial and delivery exposure is concentrated and measurable."/>
          <p:cNvSpPr txBox="1"/>
          <p:nvPr/>
        </p:nvSpPr>
        <p:spPr>
          <a:xfrm>
            <a:off x="841248" y="4366260"/>
            <a:ext cx="5074920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3F2A1D"/>
                </a:solidFill>
                <a:latin typeface="Georgia"/>
              </a:rPr>
              <a:t>Commercial and delivery exposure is concentrated and measurable.</a:t>
            </a:r>
          </a:p>
        </p:txBody>
      </p:sp>
      <p:sp>
        <p:nvSpPr>
          <p:cNvPr id="10" name="Composition panel" descr="Panel: Mitigation. Review leading indicators weekly and escalate blocked decisions within 48 hours."/>
          <p:cNvSpPr/>
          <p:nvPr/>
        </p:nvSpPr>
        <p:spPr>
          <a:xfrm>
            <a:off x="6153912" y="3799332"/>
            <a:ext cx="5330952" cy="1737360"/>
          </a:xfrm>
          <a:prstGeom prst="rect">
            <a:avLst/>
          </a:prstGeom>
          <a:solidFill>
            <a:srgbClr val="ECFDF5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 descr="Mitigation"/>
          <p:cNvSpPr txBox="1"/>
          <p:nvPr/>
        </p:nvSpPr>
        <p:spPr>
          <a:xfrm>
            <a:off x="6281928" y="3927348"/>
            <a:ext cx="507492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3F2A1D"/>
                </a:solidFill>
                <a:latin typeface="Georgia"/>
              </a:rPr>
              <a:t>Mitigation</a:t>
            </a:r>
          </a:p>
        </p:txBody>
      </p:sp>
      <p:sp>
        <p:nvSpPr>
          <p:cNvPr id="12" name="TextBox 11" descr="Review leading indicators weekly and escalate blocked decisions within 48 hours."/>
          <p:cNvSpPr txBox="1"/>
          <p:nvPr/>
        </p:nvSpPr>
        <p:spPr>
          <a:xfrm>
            <a:off x="6281928" y="4366260"/>
            <a:ext cx="5074920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3F2A1D"/>
                </a:solidFill>
                <a:latin typeface="Georgia"/>
              </a:rPr>
              <a:t>Review leading indicators weekly and escalate blocked decisions within 48 hours.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Foundry Capital | Confidential | 9/10 | Source: Enterprise risk review.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C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384048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3F2A1D"/>
                </a:solidFill>
                <a:latin typeface="Georgia"/>
              </a:rPr>
              <a:t>Cohort evidence supports the renewal-risk assessment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42415"/>
            <a:ext cx="11155680" cy="13716"/>
          </a:xfrm>
          <a:prstGeom prst="rect">
            <a:avLst/>
          </a:prstGeom>
          <a:solidFill>
            <a:srgbClr val="7A27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 descr="Retention by cohort"/>
          <p:cNvSpPr txBox="1"/>
          <p:nvPr/>
        </p:nvSpPr>
        <p:spPr>
          <a:xfrm>
            <a:off x="713232" y="1353312"/>
            <a:ext cx="10771632" cy="219456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3F2A1D"/>
                </a:solidFill>
                <a:latin typeface="Georgia"/>
              </a:rPr>
              <a:t>Retention by cohort</a:t>
            </a:r>
          </a:p>
        </p:txBody>
      </p:sp>
      <p:graphicFrame>
        <p:nvGraphicFramePr>
          <p:cNvPr id="6" name="Table 5" descr="Table: Retention by cohort. Columns: Cohort, Month 3, Month 6, Month 9. 3 data rows."/>
          <p:cNvGraphicFramePr>
            <a:graphicFrameLocks noGrp="1"/>
          </p:cNvGraphicFramePr>
          <p:nvPr/>
        </p:nvGraphicFramePr>
        <p:xfrm>
          <a:off x="713232" y="1627632"/>
          <a:ext cx="10771632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908"/>
                <a:gridCol w="2692908"/>
                <a:gridCol w="2692908"/>
                <a:gridCol w="2692908"/>
              </a:tblGrid>
              <a:tr h="384048"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Georgia"/>
                        </a:rPr>
                        <a:t>Cohort</a:t>
                      </a:r>
                    </a:p>
                  </a:txBody>
                  <a:tcPr marL="54864" marR="54864" marT="27432" marB="27432">
                    <a:solidFill>
                      <a:srgbClr val="451A03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Georgia"/>
                        </a:rPr>
                        <a:t>Month 3</a:t>
                      </a:r>
                    </a:p>
                  </a:txBody>
                  <a:tcPr marL="54864" marR="54864" marT="27432" marB="27432">
                    <a:solidFill>
                      <a:srgbClr val="451A03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Georgia"/>
                        </a:rPr>
                        <a:t>Month 6</a:t>
                      </a:r>
                    </a:p>
                  </a:txBody>
                  <a:tcPr marL="54864" marR="54864" marT="27432" marB="27432">
                    <a:solidFill>
                      <a:srgbClr val="451A03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ctr"/>
                      <a:r>
                        <a:rPr sz="900" b="1">
                          <a:solidFill>
                            <a:srgbClr val="FFFFFF"/>
                          </a:solidFill>
                          <a:latin typeface="Georgia"/>
                        </a:rPr>
                        <a:t>Month 9</a:t>
                      </a:r>
                    </a:p>
                  </a:txBody>
                  <a:tcPr marL="54864" marR="54864" marT="27432" marB="27432">
                    <a:solidFill>
                      <a:srgbClr val="451A03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Q4 2025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92%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86%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81%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Q1 2026</a:t>
                      </a:r>
                    </a:p>
                  </a:txBody>
                  <a:tcPr marL="54864" marR="54864" marT="27432" marB="27432">
                    <a:solidFill>
                      <a:srgbClr val="FFF7ED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91%</a:t>
                      </a:r>
                    </a:p>
                  </a:txBody>
                  <a:tcPr marL="54864" marR="54864" marT="27432" marB="27432">
                    <a:solidFill>
                      <a:srgbClr val="FFF7ED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84%</a:t>
                      </a:r>
                    </a:p>
                  </a:txBody>
                  <a:tcPr marL="54864" marR="54864" marT="27432" marB="27432">
                    <a:solidFill>
                      <a:srgbClr val="FFF7ED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79%</a:t>
                      </a:r>
                    </a:p>
                  </a:txBody>
                  <a:tcPr marL="54864" marR="54864" marT="27432" marB="27432">
                    <a:solidFill>
                      <a:srgbClr val="FFF7ED"/>
                    </a:solidFill>
                  </a:tcPr>
                </a:tc>
              </a:tr>
              <a:tr h="384048"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Q2 2026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93%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88%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  <a:tc>
                  <a:txBody>
                    <a:bodyPr anchor="ctr"/>
                    <a:lstStyle/>
                    <a:p>
                      <a:pPr algn="l"/>
                      <a:r>
                        <a:rPr sz="900" b="0">
                          <a:solidFill>
                            <a:srgbClr val="3F2A1D"/>
                          </a:solidFill>
                          <a:latin typeface="Georgia"/>
                        </a:rPr>
                        <a:t>85%</a:t>
                      </a:r>
                    </a:p>
                  </a:txBody>
                  <a:tcPr marL="54864" marR="54864" marT="27432" marB="27432">
                    <a:solidFill>
                      <a:srgbClr val="FFFCF8"/>
                    </a:solidFill>
                  </a:tcPr>
                </a:tc>
              </a:tr>
            </a:tbl>
          </a:graphicData>
        </a:graphic>
      </p:graphicFrame>
      <p:sp>
        <p:nvSpPr>
          <p:cNvPr id="7" name="Composition panel" descr="Panel: Methodology. Retention is active contracted ARR divided by original cohort ARR, excluding implementation-stage accounts."/>
          <p:cNvSpPr/>
          <p:nvPr/>
        </p:nvSpPr>
        <p:spPr>
          <a:xfrm>
            <a:off x="713232" y="3799332"/>
            <a:ext cx="5330952" cy="1737360"/>
          </a:xfrm>
          <a:prstGeom prst="rect">
            <a:avLst/>
          </a:prstGeom>
          <a:solidFill>
            <a:srgbClr val="FFF7ED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 descr="Methodology"/>
          <p:cNvSpPr txBox="1"/>
          <p:nvPr/>
        </p:nvSpPr>
        <p:spPr>
          <a:xfrm>
            <a:off x="841248" y="3927348"/>
            <a:ext cx="507492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3F2A1D"/>
                </a:solidFill>
                <a:latin typeface="Georgia"/>
              </a:rPr>
              <a:t>Methodology</a:t>
            </a:r>
          </a:p>
        </p:txBody>
      </p:sp>
      <p:sp>
        <p:nvSpPr>
          <p:cNvPr id="9" name="TextBox 8" descr="Retention is active contracted ARR divided by original cohort ARR, excluding implementation-stage accounts."/>
          <p:cNvSpPr txBox="1"/>
          <p:nvPr/>
        </p:nvSpPr>
        <p:spPr>
          <a:xfrm>
            <a:off x="841248" y="4366260"/>
            <a:ext cx="5074920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3F2A1D"/>
                </a:solidFill>
                <a:latin typeface="Georgia"/>
              </a:rPr>
              <a:t>Retention is active contracted ARR divided by original cohort ARR, excluding implementation-stage accounts.</a:t>
            </a:r>
          </a:p>
        </p:txBody>
      </p:sp>
      <p:sp>
        <p:nvSpPr>
          <p:cNvPr id="10" name="Composition panel" descr="Panel: Notes. The latest cohort is shown only through its current maturity point."/>
          <p:cNvSpPr/>
          <p:nvPr/>
        </p:nvSpPr>
        <p:spPr>
          <a:xfrm>
            <a:off x="6153912" y="3799332"/>
            <a:ext cx="5330952" cy="1737360"/>
          </a:xfrm>
          <a:prstGeom prst="rect">
            <a:avLst/>
          </a:prstGeom>
          <a:solidFill>
            <a:srgbClr val="FFFCF8"/>
          </a:solidFill>
          <a:ln w="7620">
            <a:solidFill>
              <a:srgbClr val="C8DB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 descr="Notes"/>
          <p:cNvSpPr txBox="1"/>
          <p:nvPr/>
        </p:nvSpPr>
        <p:spPr>
          <a:xfrm>
            <a:off x="6281928" y="3927348"/>
            <a:ext cx="5074920" cy="384048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3F2A1D"/>
                </a:solidFill>
                <a:latin typeface="Georgia"/>
              </a:rPr>
              <a:t>Notes</a:t>
            </a:r>
          </a:p>
        </p:txBody>
      </p:sp>
      <p:sp>
        <p:nvSpPr>
          <p:cNvPr id="12" name="TextBox 11" descr="The latest cohort is shown only through its current maturity point."/>
          <p:cNvSpPr txBox="1"/>
          <p:nvPr/>
        </p:nvSpPr>
        <p:spPr>
          <a:xfrm>
            <a:off x="6281928" y="4366260"/>
            <a:ext cx="5074920" cy="1042415"/>
          </a:xfrm>
          <a:prstGeom prst="rect">
            <a:avLst/>
          </a:prstGeom>
          <a:noFill/>
        </p:spPr>
        <p:txBody>
          <a:bodyPr wrap="square" lIns="27432" rIns="27432" tIns="9144" bIns="9144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3F2A1D"/>
                </a:solidFill>
                <a:latin typeface="Georgia"/>
              </a:rPr>
              <a:t>The latest cohort is shown only through its current maturity point.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10131552" cy="164592"/>
          </a:xfrm>
          <a:prstGeom prst="rect">
            <a:avLst/>
          </a:prstGeom>
          <a:noFill/>
        </p:spPr>
        <p:txBody>
          <a:bodyPr wrap="square" lIns="18288" rIns="18288" tIns="0" bIns="0" anchor="t">
            <a:norm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7C6657"/>
                </a:solidFill>
                <a:latin typeface="Georgia"/>
              </a:rPr>
              <a:t>Foundry Capital | Confidential | 10/10 | Source: Product analytics cohort export.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