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0F766E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15.1</c:v>
                </c:pt>
                <c:pt idx="1">
                  <c:v>16.0</c:v>
                </c:pt>
                <c:pt idx="2">
                  <c:v>17.2</c:v>
                </c:pt>
                <c:pt idx="3">
                  <c:v>18.6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</c:v>
                </c:pt>
              </c:strCache>
            </c:strRef>
          </c:tx>
          <c:spPr>
            <a:solidFill>
              <a:srgbClr val="2563EB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14.8</c:v>
                </c:pt>
                <c:pt idx="1">
                  <c:v>15.7</c:v>
                </c:pt>
                <c:pt idx="2">
                  <c:v>16.6</c:v>
                </c:pt>
                <c:pt idx="3">
                  <c:v>17.5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800">
              <a:latin typeface="Aptos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Expansion potential</c:v>
                </c:pt>
              </c:strCache>
            </c:strRef>
          </c:tx>
          <c:spPr>
            <a:solidFill>
              <a:srgbClr val="0F766E"/>
            </a:solidFill>
            <a:ln w="508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Atlas</c:v>
                </c:pt>
                <c:pt idx="1">
                  <c:v>Northstar</c:v>
                </c:pt>
                <c:pt idx="2">
                  <c:v>Helio</c:v>
                </c:pt>
                <c:pt idx="3">
                  <c:v>Cedar</c:v>
                </c:pt>
                <c:pt idx="4">
                  <c:v>Orion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1.4</c:v>
                </c:pt>
                <c:pt idx="1">
                  <c:v>1.0</c:v>
                </c:pt>
                <c:pt idx="2">
                  <c:v>0.7</c:v>
                </c:pt>
                <c:pt idx="3">
                  <c:v>0.3</c:v>
                </c:pt>
                <c:pt idx="4">
                  <c:v>0.2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.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Aptos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01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58368" y="914400"/>
            <a:ext cx="109728" cy="1051560"/>
          </a:xfrm>
          <a:prstGeom prst="rect">
            <a:avLst/>
          </a:prstGeom>
          <a:solidFill>
            <a:srgbClr val="155E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0120" y="960120"/>
            <a:ext cx="99669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01828"/>
                </a:solidFill>
                <a:latin typeface="Aptos Display"/>
              </a:rPr>
              <a:t>Representative Enterprise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455664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67085"/>
                </a:solidFill>
                <a:latin typeface="Aptos"/>
              </a:rPr>
              <a:t>CONFIDENTIAL | Enterprise 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over -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 descr="FY27 growth plan and capital priorities"/>
          <p:cNvSpPr txBox="1"/>
          <p:nvPr/>
        </p:nvSpPr>
        <p:spPr>
          <a:xfrm>
            <a:off x="502919" y="2487168"/>
            <a:ext cx="11155679" cy="65836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Aptos"/>
              </a:rPr>
              <a:t>FY27 growth plan and capital priorities</a:t>
            </a:r>
          </a:p>
        </p:txBody>
      </p:sp>
      <p:sp>
        <p:nvSpPr>
          <p:cNvPr id="4" name="TextBox 3" descr="Board decision materials"/>
          <p:cNvSpPr txBox="1"/>
          <p:nvPr/>
        </p:nvSpPr>
        <p:spPr>
          <a:xfrm>
            <a:off x="502919" y="3218688"/>
            <a:ext cx="11155679" cy="32918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EAF2F5"/>
                </a:solidFill>
                <a:latin typeface="Aptos"/>
              </a:rPr>
              <a:t>Board decision materials</a:t>
            </a:r>
          </a:p>
        </p:txBody>
      </p:sp>
      <p:sp>
        <p:nvSpPr>
          <p:cNvPr id="5" name="TextBox 4" descr="Northstar Systems  •  September 2026"/>
          <p:cNvSpPr txBox="1"/>
          <p:nvPr/>
        </p:nvSpPr>
        <p:spPr>
          <a:xfrm>
            <a:off x="502919" y="3712463"/>
            <a:ext cx="11155679" cy="2743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AF2F5"/>
                </a:solidFill>
                <a:latin typeface="Aptos"/>
              </a:rPr>
              <a:t>Northstar Systems  •  September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Growth is ahead of plan, while delivery capacity constrains the next 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 descr="ARR remains above plan"/>
          <p:cNvSpPr txBox="1"/>
          <p:nvPr/>
        </p:nvSpPr>
        <p:spPr>
          <a:xfrm>
            <a:off x="713231" y="1353312"/>
            <a:ext cx="5330951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1827"/>
                </a:solidFill>
                <a:latin typeface="Aptos"/>
              </a:rPr>
              <a:t>ARR remains above plan</a:t>
            </a:r>
          </a:p>
        </p:txBody>
      </p:sp>
      <p:graphicFrame>
        <p:nvGraphicFramePr>
          <p:cNvPr id="5" name="Chart 4" descr="Bar chart: ARR remains above plan. Categories: Q1, Q2, Q3, Q4E. Series: Actual, Plan."/>
          <p:cNvGraphicFramePr>
            <a:graphicFrameLocks noGrp="1"/>
          </p:cNvGraphicFramePr>
          <p:nvPr/>
        </p:nvGraphicFramePr>
        <p:xfrm>
          <a:off x="713232" y="1627632"/>
          <a:ext cx="5330952" cy="287734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 descr="Executive watchlist"/>
          <p:cNvSpPr txBox="1"/>
          <p:nvPr/>
        </p:nvSpPr>
        <p:spPr>
          <a:xfrm>
            <a:off x="6153910" y="1353312"/>
            <a:ext cx="5330951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1827"/>
                </a:solidFill>
                <a:latin typeface="Aptos"/>
              </a:rPr>
              <a:t>Executive watchlist</a:t>
            </a:r>
          </a:p>
        </p:txBody>
      </p:sp>
      <p:graphicFrame>
        <p:nvGraphicFramePr>
          <p:cNvPr id="7" name="Table 6" descr="Table: Executive watchlist. Columns: Issue, Exposure, Owner. 3 data rows."/>
          <p:cNvGraphicFramePr>
            <a:graphicFrameLocks noGrp="1"/>
          </p:cNvGraphicFramePr>
          <p:nvPr/>
        </p:nvGraphicFramePr>
        <p:xfrm>
          <a:off x="6153912" y="1627632"/>
          <a:ext cx="533095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749"/>
                <a:gridCol w="1466011"/>
                <a:gridCol w="1066190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Issue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Exposure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Implementation capacity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$2.1m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Enterprise packaging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$1.4m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CPO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KPI block" descr="KPI: ARR. Value: $18.6m. +6.2% vs plan"/>
          <p:cNvSpPr/>
          <p:nvPr/>
        </p:nvSpPr>
        <p:spPr>
          <a:xfrm>
            <a:off x="713231" y="4614672"/>
            <a:ext cx="2610611" cy="1520951"/>
          </a:xfrm>
          <a:prstGeom prst="rect">
            <a:avLst/>
          </a:prstGeom>
          <a:solidFill>
            <a:srgbClr val="E2F1EE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 descr="ARR"/>
          <p:cNvSpPr txBox="1"/>
          <p:nvPr/>
        </p:nvSpPr>
        <p:spPr>
          <a:xfrm>
            <a:off x="841247" y="4742688"/>
            <a:ext cx="2354579" cy="256032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4B5563"/>
                </a:solidFill>
                <a:latin typeface="Aptos"/>
              </a:rPr>
              <a:t>ARR</a:t>
            </a:r>
          </a:p>
        </p:txBody>
      </p:sp>
      <p:sp>
        <p:nvSpPr>
          <p:cNvPr id="10" name="TextBox 9" descr="$18.6m"/>
          <p:cNvSpPr txBox="1"/>
          <p:nvPr/>
        </p:nvSpPr>
        <p:spPr>
          <a:xfrm>
            <a:off x="841247" y="5090160"/>
            <a:ext cx="2354579" cy="5120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11827"/>
                </a:solidFill>
                <a:latin typeface="Aptos"/>
              </a:rPr>
              <a:t>$18.6m</a:t>
            </a:r>
          </a:p>
        </p:txBody>
      </p:sp>
      <p:sp>
        <p:nvSpPr>
          <p:cNvPr id="11" name="TextBox 10" descr="+6.2% vs plan"/>
          <p:cNvSpPr txBox="1"/>
          <p:nvPr/>
        </p:nvSpPr>
        <p:spPr>
          <a:xfrm>
            <a:off x="841247" y="5788152"/>
            <a:ext cx="2354579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0F766E"/>
                </a:solidFill>
                <a:latin typeface="Aptos"/>
              </a:rPr>
              <a:t>+6.2% vs plan</a:t>
            </a:r>
          </a:p>
        </p:txBody>
      </p:sp>
      <p:sp>
        <p:nvSpPr>
          <p:cNvPr id="12" name="Composition panel" descr="Panel: Decision. Release staged hiring against signed enterprise demand."/>
          <p:cNvSpPr/>
          <p:nvPr/>
        </p:nvSpPr>
        <p:spPr>
          <a:xfrm>
            <a:off x="3433570" y="4614672"/>
            <a:ext cx="2610611" cy="1520951"/>
          </a:xfrm>
          <a:prstGeom prst="rect">
            <a:avLst/>
          </a:prstGeom>
          <a:solidFill>
            <a:srgbClr val="EAF2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 descr="Decision"/>
          <p:cNvSpPr txBox="1"/>
          <p:nvPr/>
        </p:nvSpPr>
        <p:spPr>
          <a:xfrm>
            <a:off x="3561586" y="4742688"/>
            <a:ext cx="235457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11827"/>
                </a:solidFill>
                <a:latin typeface="Aptos"/>
              </a:rPr>
              <a:t>Decision</a:t>
            </a:r>
          </a:p>
        </p:txBody>
      </p:sp>
      <p:sp>
        <p:nvSpPr>
          <p:cNvPr id="14" name="TextBox 13" descr="Release staged hiring against signed enterprise demand."/>
          <p:cNvSpPr txBox="1"/>
          <p:nvPr/>
        </p:nvSpPr>
        <p:spPr>
          <a:xfrm>
            <a:off x="3561586" y="5181599"/>
            <a:ext cx="2354579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11827"/>
                </a:solidFill>
                <a:latin typeface="Aptos"/>
              </a:rPr>
              <a:t>Release staged hiring against signed enterprise demand.</a:t>
            </a:r>
          </a:p>
        </p:txBody>
      </p:sp>
      <p:sp>
        <p:nvSpPr>
          <p:cNvPr id="15" name="Composition panel" descr="Panel: Risk. Unstaged hiring would compress margin before demand converts."/>
          <p:cNvSpPr/>
          <p:nvPr/>
        </p:nvSpPr>
        <p:spPr>
          <a:xfrm>
            <a:off x="6153910" y="4614672"/>
            <a:ext cx="2610611" cy="1520951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 descr="Risk"/>
          <p:cNvSpPr txBox="1"/>
          <p:nvPr/>
        </p:nvSpPr>
        <p:spPr>
          <a:xfrm>
            <a:off x="6281926" y="4742688"/>
            <a:ext cx="235457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11827"/>
                </a:solidFill>
                <a:latin typeface="Aptos"/>
              </a:rPr>
              <a:t>Risk</a:t>
            </a:r>
          </a:p>
        </p:txBody>
      </p:sp>
      <p:sp>
        <p:nvSpPr>
          <p:cNvPr id="17" name="TextBox 16" descr="Unstaged hiring would compress margin before demand converts."/>
          <p:cNvSpPr txBox="1"/>
          <p:nvPr/>
        </p:nvSpPr>
        <p:spPr>
          <a:xfrm>
            <a:off x="6281926" y="5181599"/>
            <a:ext cx="2354579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11827"/>
                </a:solidFill>
                <a:latin typeface="Aptos"/>
              </a:rPr>
              <a:t>Unstaged hiring would compress margin before demand converts.</a:t>
            </a:r>
          </a:p>
        </p:txBody>
      </p:sp>
      <p:sp>
        <p:nvSpPr>
          <p:cNvPr id="18" name="Composition panel" descr="Panel: Next action. Approve the capacity gates and account-level owners."/>
          <p:cNvSpPr/>
          <p:nvPr/>
        </p:nvSpPr>
        <p:spPr>
          <a:xfrm>
            <a:off x="8874250" y="4614672"/>
            <a:ext cx="2610611" cy="1520951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Next action"/>
          <p:cNvSpPr txBox="1"/>
          <p:nvPr/>
        </p:nvSpPr>
        <p:spPr>
          <a:xfrm>
            <a:off x="9002266" y="4742688"/>
            <a:ext cx="235457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11827"/>
                </a:solidFill>
                <a:latin typeface="Aptos"/>
              </a:rPr>
              <a:t>Next action</a:t>
            </a:r>
          </a:p>
        </p:txBody>
      </p:sp>
      <p:sp>
        <p:nvSpPr>
          <p:cNvPr id="20" name="TextBox 19" descr="Approve the capacity gates and account-level owners."/>
          <p:cNvSpPr txBox="1"/>
          <p:nvPr/>
        </p:nvSpPr>
        <p:spPr>
          <a:xfrm>
            <a:off x="9002266" y="5181599"/>
            <a:ext cx="2354579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11827"/>
                </a:solidFill>
                <a:latin typeface="Aptos"/>
              </a:rPr>
              <a:t>Approve the capacity gates and account-level owners.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Finance, CRM, and delivery systems; September 2026.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Commercial health is strong, with conversion below target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KPI - ARR" descr="ARR: $18.6M"/>
          <p:cNvSpPr/>
          <p:nvPr/>
        </p:nvSpPr>
        <p:spPr>
          <a:xfrm>
            <a:off x="658367" y="1298448"/>
            <a:ext cx="5367527" cy="2382012"/>
          </a:xfrm>
          <a:prstGeom prst="rect">
            <a:avLst/>
          </a:prstGeom>
          <a:solidFill>
            <a:srgbClr val="ECF4F2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KPI - ARR - variance strip"/>
          <p:cNvSpPr/>
          <p:nvPr/>
        </p:nvSpPr>
        <p:spPr>
          <a:xfrm>
            <a:off x="658367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 descr="ARR"/>
          <p:cNvSpPr txBox="1"/>
          <p:nvPr/>
        </p:nvSpPr>
        <p:spPr>
          <a:xfrm>
            <a:off x="822959" y="1408176"/>
            <a:ext cx="5093207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ARR</a:t>
            </a:r>
          </a:p>
        </p:txBody>
      </p:sp>
      <p:sp>
        <p:nvSpPr>
          <p:cNvPr id="7" name="TextBox 6" descr="$18.6M"/>
          <p:cNvSpPr txBox="1"/>
          <p:nvPr/>
        </p:nvSpPr>
        <p:spPr>
          <a:xfrm>
            <a:off x="822959" y="2288286"/>
            <a:ext cx="5093207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11827"/>
                </a:solidFill>
                <a:latin typeface="Aptos"/>
              </a:rPr>
              <a:t>$18.6M</a:t>
            </a:r>
          </a:p>
        </p:txBody>
      </p:sp>
      <p:sp>
        <p:nvSpPr>
          <p:cNvPr id="8" name="KPI - NRR" descr="NRR: 112%"/>
          <p:cNvSpPr/>
          <p:nvPr/>
        </p:nvSpPr>
        <p:spPr>
          <a:xfrm>
            <a:off x="6172198" y="1298448"/>
            <a:ext cx="5367527" cy="2382012"/>
          </a:xfrm>
          <a:prstGeom prst="rect">
            <a:avLst/>
          </a:prstGeom>
          <a:solidFill>
            <a:srgbClr val="ECF4F2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KPI - NRR - variance strip"/>
          <p:cNvSpPr/>
          <p:nvPr/>
        </p:nvSpPr>
        <p:spPr>
          <a:xfrm>
            <a:off x="6172198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 descr="NRR"/>
          <p:cNvSpPr txBox="1"/>
          <p:nvPr/>
        </p:nvSpPr>
        <p:spPr>
          <a:xfrm>
            <a:off x="6336790" y="1408176"/>
            <a:ext cx="5093207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NRR</a:t>
            </a:r>
          </a:p>
        </p:txBody>
      </p:sp>
      <p:sp>
        <p:nvSpPr>
          <p:cNvPr id="11" name="TextBox 10" descr="112%"/>
          <p:cNvSpPr txBox="1"/>
          <p:nvPr/>
        </p:nvSpPr>
        <p:spPr>
          <a:xfrm>
            <a:off x="6336790" y="2288286"/>
            <a:ext cx="5093207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11827"/>
                </a:solidFill>
                <a:latin typeface="Aptos"/>
              </a:rPr>
              <a:t>112%</a:t>
            </a:r>
          </a:p>
        </p:txBody>
      </p:sp>
      <p:sp>
        <p:nvSpPr>
          <p:cNvPr id="12" name="KPI - Pipeline" descr="Pipeline: $9.4M"/>
          <p:cNvSpPr/>
          <p:nvPr/>
        </p:nvSpPr>
        <p:spPr>
          <a:xfrm>
            <a:off x="658367" y="3808476"/>
            <a:ext cx="5367527" cy="2382012"/>
          </a:xfrm>
          <a:prstGeom prst="rect">
            <a:avLst/>
          </a:prstGeom>
          <a:solidFill>
            <a:srgbClr val="ECF4F2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KPI - Pipeline - variance strip"/>
          <p:cNvSpPr/>
          <p:nvPr/>
        </p:nvSpPr>
        <p:spPr>
          <a:xfrm>
            <a:off x="658367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 descr="Pipeline"/>
          <p:cNvSpPr txBox="1"/>
          <p:nvPr/>
        </p:nvSpPr>
        <p:spPr>
          <a:xfrm>
            <a:off x="822959" y="3918204"/>
            <a:ext cx="5093207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Pipeline</a:t>
            </a:r>
          </a:p>
        </p:txBody>
      </p:sp>
      <p:sp>
        <p:nvSpPr>
          <p:cNvPr id="15" name="TextBox 14" descr="$9.4M"/>
          <p:cNvSpPr txBox="1"/>
          <p:nvPr/>
        </p:nvSpPr>
        <p:spPr>
          <a:xfrm>
            <a:off x="822959" y="4798314"/>
            <a:ext cx="5093207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11827"/>
                </a:solidFill>
                <a:latin typeface="Aptos"/>
              </a:rPr>
              <a:t>$9.4M</a:t>
            </a:r>
          </a:p>
        </p:txBody>
      </p:sp>
      <p:sp>
        <p:nvSpPr>
          <p:cNvPr id="16" name="KPI - Win rate" descr="Win rate: 24%. Target 30%"/>
          <p:cNvSpPr/>
          <p:nvPr/>
        </p:nvSpPr>
        <p:spPr>
          <a:xfrm>
            <a:off x="6172198" y="3808476"/>
            <a:ext cx="5367527" cy="2382012"/>
          </a:xfrm>
          <a:prstGeom prst="rect">
            <a:avLst/>
          </a:prstGeom>
          <a:solidFill>
            <a:srgbClr val="ECF4F2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KPI - Win rate - variance strip"/>
          <p:cNvSpPr/>
          <p:nvPr/>
        </p:nvSpPr>
        <p:spPr>
          <a:xfrm>
            <a:off x="6172198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 descr="Win rate"/>
          <p:cNvSpPr txBox="1"/>
          <p:nvPr/>
        </p:nvSpPr>
        <p:spPr>
          <a:xfrm>
            <a:off x="6336790" y="3918204"/>
            <a:ext cx="5093207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Win rate</a:t>
            </a:r>
          </a:p>
        </p:txBody>
      </p:sp>
      <p:sp>
        <p:nvSpPr>
          <p:cNvPr id="19" name="TextBox 18" descr="24%"/>
          <p:cNvSpPr txBox="1"/>
          <p:nvPr/>
        </p:nvSpPr>
        <p:spPr>
          <a:xfrm>
            <a:off x="6336790" y="4798314"/>
            <a:ext cx="5093207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11827"/>
                </a:solidFill>
                <a:latin typeface="Aptos"/>
              </a:rPr>
              <a:t>24%</a:t>
            </a:r>
          </a:p>
        </p:txBody>
      </p:sp>
      <p:sp>
        <p:nvSpPr>
          <p:cNvPr id="20" name="TextBox 19" descr="Target 30%"/>
          <p:cNvSpPr txBox="1"/>
          <p:nvPr/>
        </p:nvSpPr>
        <p:spPr>
          <a:xfrm>
            <a:off x="6336790" y="5879592"/>
            <a:ext cx="5093207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Target 30%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Revenue operations dashboard.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Enterprise expansion is concentrated in three accounts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3" descr="Bar chart: Enterprise expansion is concentrated in three accounts. Categories: Atlas, Northstar, Helio, Cedar, Orion. Series: Expansion potential."/>
          <p:cNvGraphicFramePr>
            <a:graphicFrameLocks noGrp="1"/>
          </p:cNvGraphicFramePr>
          <p:nvPr/>
        </p:nvGraphicFramePr>
        <p:xfrm>
          <a:off x="658367" y="1298448"/>
          <a:ext cx="10881359" cy="4892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926639" y="16601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ptos"/>
              </a:rPr>
              <a:t>1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2191815" y="18247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932833" y="27559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ptos"/>
              </a:rPr>
              <a:t>1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4198009" y="29205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939026" y="35778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pto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6204202" y="37424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945219" y="46736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ptos"/>
              </a:rPr>
              <a:t>0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8210395" y="48382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951413" y="4947623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0F766E"/>
                </a:solidFill>
                <a:latin typeface="Aptos"/>
              </a:rPr>
              <a:t>0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10216589" y="5112215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Account plans.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Price and mix offset planned capacity investment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Waterfall - zero line"/>
          <p:cNvCxnSpPr/>
          <p:nvPr/>
        </p:nvCxnSpPr>
        <p:spPr>
          <a:xfrm>
            <a:off x="1188719" y="5370681"/>
            <a:ext cx="10241279" cy="0"/>
          </a:xfrm>
          <a:prstGeom prst="line">
            <a:avLst/>
          </a:prstGeom>
          <a:ln w="13970">
            <a:solidFill>
              <a:srgbClr val="1118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Waterfall - x axis"/>
          <p:cNvCxnSpPr/>
          <p:nvPr/>
        </p:nvCxnSpPr>
        <p:spPr>
          <a:xfrm>
            <a:off x="1188719" y="5660136"/>
            <a:ext cx="10241279" cy="0"/>
          </a:xfrm>
          <a:prstGeom prst="line">
            <a:avLst/>
          </a:prstGeom>
          <a:ln w="8255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Waterfall - max gridline"/>
          <p:cNvCxnSpPr/>
          <p:nvPr/>
        </p:nvCxnSpPr>
        <p:spPr>
          <a:xfrm>
            <a:off x="1188719" y="1463040"/>
            <a:ext cx="10241279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$11.2M"/>
          <p:cNvSpPr txBox="1"/>
          <p:nvPr/>
        </p:nvSpPr>
        <p:spPr>
          <a:xfrm>
            <a:off x="676655" y="1380744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$11.2M</a:t>
            </a:r>
          </a:p>
        </p:txBody>
      </p:sp>
      <p:sp>
        <p:nvSpPr>
          <p:cNvPr id="8" name="TextBox 7" descr="$0.0M"/>
          <p:cNvSpPr txBox="1"/>
          <p:nvPr/>
        </p:nvSpPr>
        <p:spPr>
          <a:xfrm>
            <a:off x="676655" y="5288385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$0.0M</a:t>
            </a:r>
          </a:p>
        </p:txBody>
      </p:sp>
      <p:cxnSp>
        <p:nvCxnSpPr>
          <p:cNvPr id="9" name="Waterfall - min gridline"/>
          <p:cNvCxnSpPr/>
          <p:nvPr/>
        </p:nvCxnSpPr>
        <p:spPr>
          <a:xfrm>
            <a:off x="1188719" y="5660136"/>
            <a:ext cx="10241279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 descr="($0.8M)"/>
          <p:cNvSpPr txBox="1"/>
          <p:nvPr/>
        </p:nvSpPr>
        <p:spPr>
          <a:xfrm>
            <a:off x="676655" y="5577840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Aptos"/>
              </a:rPr>
              <a:t>($0.8M)</a:t>
            </a:r>
          </a:p>
        </p:txBody>
      </p:sp>
      <p:sp>
        <p:nvSpPr>
          <p:cNvPr id="11" name="Waterfall - FY26 EBITDA" descr="FY26 EBITDA (total): $8.2M"/>
          <p:cNvSpPr/>
          <p:nvPr/>
        </p:nvSpPr>
        <p:spPr>
          <a:xfrm>
            <a:off x="1547163" y="2517880"/>
            <a:ext cx="989990" cy="2852801"/>
          </a:xfrm>
          <a:prstGeom prst="rect">
            <a:avLst/>
          </a:prstGeom>
          <a:solidFill>
            <a:srgbClr val="0B4A44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 descr="FY26 EBITDA"/>
          <p:cNvSpPr txBox="1"/>
          <p:nvPr/>
        </p:nvSpPr>
        <p:spPr>
          <a:xfrm>
            <a:off x="1188719" y="5724144"/>
            <a:ext cx="1706879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FY26 EBITDA</a:t>
            </a:r>
          </a:p>
        </p:txBody>
      </p:sp>
      <p:sp>
        <p:nvSpPr>
          <p:cNvPr id="13" name="Waterfall - Price" descr="Price (increase): +$1.4M"/>
          <p:cNvSpPr/>
          <p:nvPr/>
        </p:nvSpPr>
        <p:spPr>
          <a:xfrm>
            <a:off x="3254043" y="2030816"/>
            <a:ext cx="989990" cy="487064"/>
          </a:xfrm>
          <a:prstGeom prst="rect">
            <a:avLst/>
          </a:prstGeom>
          <a:solidFill>
            <a:srgbClr val="3E8A73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 descr="Price"/>
          <p:cNvSpPr txBox="1"/>
          <p:nvPr/>
        </p:nvSpPr>
        <p:spPr>
          <a:xfrm>
            <a:off x="2895598" y="5724144"/>
            <a:ext cx="1706879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Price</a:t>
            </a:r>
          </a:p>
        </p:txBody>
      </p:sp>
      <p:sp>
        <p:nvSpPr>
          <p:cNvPr id="15" name="Waterfall - Mix" descr="Mix (increase): +$0.8M"/>
          <p:cNvSpPr/>
          <p:nvPr/>
        </p:nvSpPr>
        <p:spPr>
          <a:xfrm>
            <a:off x="4960923" y="1752494"/>
            <a:ext cx="989990" cy="278322"/>
          </a:xfrm>
          <a:prstGeom prst="rect">
            <a:avLst/>
          </a:prstGeom>
          <a:solidFill>
            <a:srgbClr val="3E8A73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 descr="Mix"/>
          <p:cNvSpPr txBox="1"/>
          <p:nvPr/>
        </p:nvSpPr>
        <p:spPr>
          <a:xfrm>
            <a:off x="4602478" y="5724144"/>
            <a:ext cx="1706879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Mix</a:t>
            </a:r>
          </a:p>
        </p:txBody>
      </p:sp>
      <p:sp>
        <p:nvSpPr>
          <p:cNvPr id="17" name="Waterfall - Capacity" descr="Capacity (decrease): ($1.1M)"/>
          <p:cNvSpPr/>
          <p:nvPr/>
        </p:nvSpPr>
        <p:spPr>
          <a:xfrm>
            <a:off x="6667803" y="1752494"/>
            <a:ext cx="989990" cy="382693"/>
          </a:xfrm>
          <a:prstGeom prst="rect">
            <a:avLst/>
          </a:prstGeom>
          <a:solidFill>
            <a:srgbClr val="B85C4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 descr="Capacity"/>
          <p:cNvSpPr txBox="1"/>
          <p:nvPr/>
        </p:nvSpPr>
        <p:spPr>
          <a:xfrm>
            <a:off x="6309358" y="5724144"/>
            <a:ext cx="1706879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Capacity</a:t>
            </a:r>
          </a:p>
        </p:txBody>
      </p:sp>
      <p:sp>
        <p:nvSpPr>
          <p:cNvPr id="19" name="Waterfall - G&amp;A" descr="G&amp;A (decrease): ($0.4M)"/>
          <p:cNvSpPr/>
          <p:nvPr/>
        </p:nvSpPr>
        <p:spPr>
          <a:xfrm>
            <a:off x="8374683" y="2135187"/>
            <a:ext cx="989990" cy="139161"/>
          </a:xfrm>
          <a:prstGeom prst="rect">
            <a:avLst/>
          </a:prstGeom>
          <a:solidFill>
            <a:srgbClr val="B85C4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 descr="G&amp;A"/>
          <p:cNvSpPr txBox="1"/>
          <p:nvPr/>
        </p:nvSpPr>
        <p:spPr>
          <a:xfrm>
            <a:off x="8016238" y="5724144"/>
            <a:ext cx="1706879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G&amp;A</a:t>
            </a:r>
          </a:p>
        </p:txBody>
      </p:sp>
      <p:sp>
        <p:nvSpPr>
          <p:cNvPr id="21" name="Waterfall - FY27 EBITDA" descr="FY27 EBITDA (total): $8.9M"/>
          <p:cNvSpPr/>
          <p:nvPr/>
        </p:nvSpPr>
        <p:spPr>
          <a:xfrm>
            <a:off x="10081563" y="2274348"/>
            <a:ext cx="989990" cy="3096333"/>
          </a:xfrm>
          <a:prstGeom prst="rect">
            <a:avLst/>
          </a:prstGeom>
          <a:solidFill>
            <a:srgbClr val="0B4A44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 descr="FY27 EBITDA"/>
          <p:cNvSpPr txBox="1"/>
          <p:nvPr/>
        </p:nvSpPr>
        <p:spPr>
          <a:xfrm>
            <a:off x="9723118" y="5724144"/>
            <a:ext cx="1706879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FY27 EBITDA</a:t>
            </a:r>
          </a:p>
        </p:txBody>
      </p:sp>
      <p:sp>
        <p:nvSpPr>
          <p:cNvPr id="23" name="TextBox 22" descr="$8.9M"/>
          <p:cNvSpPr txBox="1"/>
          <p:nvPr/>
        </p:nvSpPr>
        <p:spPr>
          <a:xfrm>
            <a:off x="10035843" y="203660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11827"/>
                </a:solidFill>
                <a:latin typeface="Aptos"/>
              </a:rPr>
              <a:t>$8.9M</a:t>
            </a:r>
          </a:p>
        </p:txBody>
      </p:sp>
      <p:sp>
        <p:nvSpPr>
          <p:cNvPr id="24" name="TextBox 23" descr="$8.2M"/>
          <p:cNvSpPr txBox="1"/>
          <p:nvPr/>
        </p:nvSpPr>
        <p:spPr>
          <a:xfrm>
            <a:off x="1501443" y="2280136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11827"/>
                </a:solidFill>
                <a:latin typeface="Aptos"/>
              </a:rPr>
              <a:t>$8.2M</a:t>
            </a:r>
          </a:p>
        </p:txBody>
      </p:sp>
      <p:sp>
        <p:nvSpPr>
          <p:cNvPr id="25" name="TextBox 24" descr="+$1.4M"/>
          <p:cNvSpPr txBox="1"/>
          <p:nvPr/>
        </p:nvSpPr>
        <p:spPr>
          <a:xfrm>
            <a:off x="3208323" y="1793072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+$1.4M</a:t>
            </a:r>
          </a:p>
        </p:txBody>
      </p:sp>
      <p:sp>
        <p:nvSpPr>
          <p:cNvPr id="26" name="TextBox 25" descr="($1.1M)"/>
          <p:cNvSpPr txBox="1"/>
          <p:nvPr/>
        </p:nvSpPr>
        <p:spPr>
          <a:xfrm>
            <a:off x="6622083" y="2171763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($1.1M)</a:t>
            </a:r>
          </a:p>
        </p:txBody>
      </p:sp>
      <p:sp>
        <p:nvSpPr>
          <p:cNvPr id="27" name="TextBox 26" descr="+$0.8M"/>
          <p:cNvSpPr txBox="1"/>
          <p:nvPr/>
        </p:nvSpPr>
        <p:spPr>
          <a:xfrm>
            <a:off x="4915203" y="1514750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+$0.8M</a:t>
            </a:r>
          </a:p>
        </p:txBody>
      </p:sp>
      <p:sp>
        <p:nvSpPr>
          <p:cNvPr id="28" name="TextBox 27" descr="($0.4M)"/>
          <p:cNvSpPr txBox="1"/>
          <p:nvPr/>
        </p:nvSpPr>
        <p:spPr>
          <a:xfrm>
            <a:off x="8328963" y="231092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($0.4M)</a:t>
            </a:r>
          </a:p>
        </p:txBody>
      </p:sp>
      <p:cxnSp>
        <p:nvCxnSpPr>
          <p:cNvPr id="29" name="Waterfall - connector 1"/>
          <p:cNvCxnSpPr/>
          <p:nvPr/>
        </p:nvCxnSpPr>
        <p:spPr>
          <a:xfrm>
            <a:off x="2537153" y="2517880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Waterfall - connector 2"/>
          <p:cNvCxnSpPr/>
          <p:nvPr/>
        </p:nvCxnSpPr>
        <p:spPr>
          <a:xfrm>
            <a:off x="4244033" y="2030816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Waterfall - connector 3"/>
          <p:cNvCxnSpPr/>
          <p:nvPr/>
        </p:nvCxnSpPr>
        <p:spPr>
          <a:xfrm>
            <a:off x="5950913" y="1752494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Waterfall - connector 4"/>
          <p:cNvCxnSpPr/>
          <p:nvPr/>
        </p:nvCxnSpPr>
        <p:spPr>
          <a:xfrm>
            <a:off x="7657793" y="2135187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Waterfall - connector 5"/>
          <p:cNvCxnSpPr/>
          <p:nvPr/>
        </p:nvCxnSpPr>
        <p:spPr>
          <a:xfrm>
            <a:off x="9364673" y="2274348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FY27 operating model.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Retention pressure is concentrated in two cohorts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 descr="Month 3"/>
          <p:cNvSpPr txBox="1"/>
          <p:nvPr/>
        </p:nvSpPr>
        <p:spPr>
          <a:xfrm>
            <a:off x="1709927" y="1298448"/>
            <a:ext cx="3276599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Month 3</a:t>
            </a:r>
          </a:p>
        </p:txBody>
      </p:sp>
      <p:sp>
        <p:nvSpPr>
          <p:cNvPr id="5" name="TextBox 4" descr="Month 6"/>
          <p:cNvSpPr txBox="1"/>
          <p:nvPr/>
        </p:nvSpPr>
        <p:spPr>
          <a:xfrm>
            <a:off x="4986526" y="1298448"/>
            <a:ext cx="3276599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Month 6</a:t>
            </a:r>
          </a:p>
        </p:txBody>
      </p:sp>
      <p:sp>
        <p:nvSpPr>
          <p:cNvPr id="6" name="TextBox 5" descr="Month 9"/>
          <p:cNvSpPr txBox="1"/>
          <p:nvPr/>
        </p:nvSpPr>
        <p:spPr>
          <a:xfrm>
            <a:off x="8263126" y="1298448"/>
            <a:ext cx="3276599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Month 9</a:t>
            </a:r>
          </a:p>
        </p:txBody>
      </p:sp>
      <p:sp>
        <p:nvSpPr>
          <p:cNvPr id="7" name="TextBox 6" descr="Q4 2025"/>
          <p:cNvSpPr txBox="1"/>
          <p:nvPr/>
        </p:nvSpPr>
        <p:spPr>
          <a:xfrm>
            <a:off x="658367" y="1682496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Q4 2025</a:t>
            </a:r>
          </a:p>
        </p:txBody>
      </p:sp>
      <p:sp>
        <p:nvSpPr>
          <p:cNvPr id="8" name="Heatmap - Q4 2025 - Month 3" descr="Q4 2025, Month 3: 92.0%"/>
          <p:cNvSpPr/>
          <p:nvPr/>
        </p:nvSpPr>
        <p:spPr>
          <a:xfrm>
            <a:off x="1709927" y="1682496"/>
            <a:ext cx="3276599" cy="1350264"/>
          </a:xfrm>
          <a:prstGeom prst="rect">
            <a:avLst/>
          </a:prstGeom>
          <a:solidFill>
            <a:srgbClr val="1E7E77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ptos"/>
              </a:rPr>
              <a:t>92.0%</a:t>
            </a:r>
          </a:p>
        </p:txBody>
      </p:sp>
      <p:sp>
        <p:nvSpPr>
          <p:cNvPr id="9" name="Heatmap - Q4 2025 - Month 6" descr="Q4 2025, Month 6: 86.0%"/>
          <p:cNvSpPr/>
          <p:nvPr/>
        </p:nvSpPr>
        <p:spPr>
          <a:xfrm>
            <a:off x="4986526" y="1682496"/>
            <a:ext cx="3276599" cy="1350264"/>
          </a:xfrm>
          <a:prstGeom prst="rect">
            <a:avLst/>
          </a:prstGeom>
          <a:solidFill>
            <a:srgbClr val="78B3AE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86.0%</a:t>
            </a:r>
          </a:p>
        </p:txBody>
      </p:sp>
      <p:sp>
        <p:nvSpPr>
          <p:cNvPr id="10" name="Heatmap - Q4 2025 - Month 9" descr="Q4 2025, Month 9: 81.0%"/>
          <p:cNvSpPr/>
          <p:nvPr/>
        </p:nvSpPr>
        <p:spPr>
          <a:xfrm>
            <a:off x="8263126" y="1682496"/>
            <a:ext cx="3276599" cy="1350264"/>
          </a:xfrm>
          <a:prstGeom prst="rect">
            <a:avLst/>
          </a:prstGeom>
          <a:solidFill>
            <a:srgbClr val="C3DFDB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81.0%</a:t>
            </a:r>
          </a:p>
        </p:txBody>
      </p:sp>
      <p:sp>
        <p:nvSpPr>
          <p:cNvPr id="11" name="TextBox 10" descr="Q1 2026"/>
          <p:cNvSpPr txBox="1"/>
          <p:nvPr/>
        </p:nvSpPr>
        <p:spPr>
          <a:xfrm>
            <a:off x="658367" y="3032760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Q1 2026</a:t>
            </a:r>
          </a:p>
        </p:txBody>
      </p:sp>
      <p:sp>
        <p:nvSpPr>
          <p:cNvPr id="12" name="Heatmap - Q1 2026 - Month 3" descr="Q1 2026, Month 3: 91.0%"/>
          <p:cNvSpPr/>
          <p:nvPr/>
        </p:nvSpPr>
        <p:spPr>
          <a:xfrm>
            <a:off x="1709927" y="3032760"/>
            <a:ext cx="3276599" cy="1350264"/>
          </a:xfrm>
          <a:prstGeom prst="rect">
            <a:avLst/>
          </a:prstGeom>
          <a:solidFill>
            <a:srgbClr val="2D8780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ptos"/>
              </a:rPr>
              <a:t>91.0%</a:t>
            </a:r>
          </a:p>
        </p:txBody>
      </p:sp>
      <p:sp>
        <p:nvSpPr>
          <p:cNvPr id="13" name="Heatmap - Q1 2026 - Month 6" descr="Q1 2026, Month 6: 84.0%"/>
          <p:cNvSpPr/>
          <p:nvPr/>
        </p:nvSpPr>
        <p:spPr>
          <a:xfrm>
            <a:off x="4986526" y="3032760"/>
            <a:ext cx="3276599" cy="1350264"/>
          </a:xfrm>
          <a:prstGeom prst="rect">
            <a:avLst/>
          </a:prstGeom>
          <a:solidFill>
            <a:srgbClr val="96C5C0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84.0%</a:t>
            </a:r>
          </a:p>
        </p:txBody>
      </p:sp>
      <p:sp>
        <p:nvSpPr>
          <p:cNvPr id="14" name="Heatmap - Q1 2026 - Month 9" descr="Q1 2026, Month 9: 79.0%"/>
          <p:cNvSpPr/>
          <p:nvPr/>
        </p:nvSpPr>
        <p:spPr>
          <a:xfrm>
            <a:off x="8263126" y="3032760"/>
            <a:ext cx="3276599" cy="1350264"/>
          </a:xfrm>
          <a:prstGeom prst="rect">
            <a:avLst/>
          </a:prstGeom>
          <a:solidFill>
            <a:srgbClr val="E2F1EE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79.0%</a:t>
            </a:r>
          </a:p>
        </p:txBody>
      </p:sp>
      <p:sp>
        <p:nvSpPr>
          <p:cNvPr id="15" name="TextBox 14" descr="Q2 2026"/>
          <p:cNvSpPr txBox="1"/>
          <p:nvPr/>
        </p:nvSpPr>
        <p:spPr>
          <a:xfrm>
            <a:off x="658367" y="4383024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Q2 2026</a:t>
            </a:r>
          </a:p>
        </p:txBody>
      </p:sp>
      <p:sp>
        <p:nvSpPr>
          <p:cNvPr id="16" name="Heatmap - Q2 2026 - Month 3" descr="Q2 2026, Month 3: 93.0%"/>
          <p:cNvSpPr/>
          <p:nvPr/>
        </p:nvSpPr>
        <p:spPr>
          <a:xfrm>
            <a:off x="1709927" y="4383024"/>
            <a:ext cx="3276599" cy="1350264"/>
          </a:xfrm>
          <a:prstGeom prst="rect">
            <a:avLst/>
          </a:prstGeom>
          <a:solidFill>
            <a:srgbClr val="0F766E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Aptos"/>
              </a:rPr>
              <a:t>93.0%</a:t>
            </a:r>
          </a:p>
        </p:txBody>
      </p:sp>
      <p:sp>
        <p:nvSpPr>
          <p:cNvPr id="17" name="Heatmap - Q2 2026 - Month 6" descr="Q2 2026, Month 6: 88.0%"/>
          <p:cNvSpPr/>
          <p:nvPr/>
        </p:nvSpPr>
        <p:spPr>
          <a:xfrm>
            <a:off x="4986526" y="4383024"/>
            <a:ext cx="3276599" cy="1350264"/>
          </a:xfrm>
          <a:prstGeom prst="rect">
            <a:avLst/>
          </a:prstGeom>
          <a:solidFill>
            <a:srgbClr val="5AA19B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88.0%</a:t>
            </a:r>
          </a:p>
        </p:txBody>
      </p:sp>
      <p:sp>
        <p:nvSpPr>
          <p:cNvPr id="18" name="Heatmap - Q2 2026 - Month 9" descr="Q2 2026, Month 9: 85.0%"/>
          <p:cNvSpPr/>
          <p:nvPr/>
        </p:nvSpPr>
        <p:spPr>
          <a:xfrm>
            <a:off x="8263126" y="4383024"/>
            <a:ext cx="3276599" cy="1350264"/>
          </a:xfrm>
          <a:prstGeom prst="rect">
            <a:avLst/>
          </a:prstGeom>
          <a:solidFill>
            <a:srgbClr val="87BCB7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85.0%</a:t>
            </a:r>
          </a:p>
        </p:txBody>
      </p:sp>
      <p:sp>
        <p:nvSpPr>
          <p:cNvPr id="19" name="Heatmap - legend 1"/>
          <p:cNvSpPr/>
          <p:nvPr/>
        </p:nvSpPr>
        <p:spPr>
          <a:xfrm>
            <a:off x="1709927" y="5879592"/>
            <a:ext cx="384048" cy="109728"/>
          </a:xfrm>
          <a:prstGeom prst="rect">
            <a:avLst/>
          </a:prstGeom>
          <a:solidFill>
            <a:srgbClr val="E2F1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Heatmap - legend 2"/>
          <p:cNvSpPr/>
          <p:nvPr/>
        </p:nvSpPr>
        <p:spPr>
          <a:xfrm>
            <a:off x="2093975" y="5879592"/>
            <a:ext cx="384048" cy="109728"/>
          </a:xfrm>
          <a:prstGeom prst="rect">
            <a:avLst/>
          </a:prstGeom>
          <a:solidFill>
            <a:srgbClr val="BEDC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Heatmap - legend 3"/>
          <p:cNvSpPr/>
          <p:nvPr/>
        </p:nvSpPr>
        <p:spPr>
          <a:xfrm>
            <a:off x="2478023" y="5879592"/>
            <a:ext cx="384048" cy="109728"/>
          </a:xfrm>
          <a:prstGeom prst="rect">
            <a:avLst/>
          </a:prstGeom>
          <a:solidFill>
            <a:srgbClr val="9BC8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Heatmap - legend 4"/>
          <p:cNvSpPr/>
          <p:nvPr/>
        </p:nvSpPr>
        <p:spPr>
          <a:xfrm>
            <a:off x="2862071" y="5879592"/>
            <a:ext cx="384048" cy="109728"/>
          </a:xfrm>
          <a:prstGeom prst="rect">
            <a:avLst/>
          </a:prstGeom>
          <a:solidFill>
            <a:srgbClr val="78B3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Heatmap - legend 5"/>
          <p:cNvSpPr/>
          <p:nvPr/>
        </p:nvSpPr>
        <p:spPr>
          <a:xfrm>
            <a:off x="3246119" y="5879592"/>
            <a:ext cx="384048" cy="109728"/>
          </a:xfrm>
          <a:prstGeom prst="rect">
            <a:avLst/>
          </a:prstGeom>
          <a:solidFill>
            <a:srgbClr val="559E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Heatmap - legend 6"/>
          <p:cNvSpPr/>
          <p:nvPr/>
        </p:nvSpPr>
        <p:spPr>
          <a:xfrm>
            <a:off x="3630167" y="5879592"/>
            <a:ext cx="384048" cy="109728"/>
          </a:xfrm>
          <a:prstGeom prst="rect">
            <a:avLst/>
          </a:prstGeom>
          <a:solidFill>
            <a:srgbClr val="328A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Heatmap - legend 7"/>
          <p:cNvSpPr/>
          <p:nvPr/>
        </p:nvSpPr>
        <p:spPr>
          <a:xfrm>
            <a:off x="4014215" y="5879592"/>
            <a:ext cx="384048" cy="109728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 descr="79.0%"/>
          <p:cNvSpPr txBox="1"/>
          <p:nvPr/>
        </p:nvSpPr>
        <p:spPr>
          <a:xfrm>
            <a:off x="1709927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79.0%</a:t>
            </a:r>
          </a:p>
        </p:txBody>
      </p:sp>
      <p:sp>
        <p:nvSpPr>
          <p:cNvPr id="27" name="TextBox 26" descr="93.0%"/>
          <p:cNvSpPr txBox="1"/>
          <p:nvPr/>
        </p:nvSpPr>
        <p:spPr>
          <a:xfrm>
            <a:off x="3630167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93.0%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Product analytics.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F1F1F"/>
                </a:solidFill>
                <a:latin typeface="Arial"/>
              </a:rPr>
              <a:t>Enterprise drives both scale and expansion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Mekko - Enterprise - Core" descr="Enterprise - Core: 8 (65%)"/>
          <p:cNvSpPr/>
          <p:nvPr/>
        </p:nvSpPr>
        <p:spPr>
          <a:xfrm>
            <a:off x="621792" y="2800889"/>
            <a:ext cx="5007646" cy="279523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3796" y="2823749"/>
            <a:ext cx="4943638" cy="274951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6" name="Mekko - Enterprise - Expansion" descr="Enterprise - Expansion: 3 (26%)"/>
          <p:cNvSpPr/>
          <p:nvPr/>
        </p:nvSpPr>
        <p:spPr>
          <a:xfrm>
            <a:off x="621792" y="1682794"/>
            <a:ext cx="5007646" cy="1118095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3796" y="1705654"/>
            <a:ext cx="4943638" cy="1072375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26%</a:t>
            </a:r>
          </a:p>
        </p:txBody>
      </p:sp>
      <p:sp>
        <p:nvSpPr>
          <p:cNvPr id="8" name="Mekko - Enterprise - Services" descr="Enterprise - Services: 1 (9%)"/>
          <p:cNvSpPr/>
          <p:nvPr/>
        </p:nvSpPr>
        <p:spPr>
          <a:xfrm>
            <a:off x="621792" y="1298448"/>
            <a:ext cx="5007646" cy="384346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" y="1321308"/>
            <a:ext cx="4943638" cy="338626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9%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5687568"/>
            <a:ext cx="5007646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Enterprise
59% | 12</a:t>
            </a:r>
          </a:p>
        </p:txBody>
      </p:sp>
      <p:sp>
        <p:nvSpPr>
          <p:cNvPr id="11" name="Mekko - Mid-market - Core" descr="Mid-market - Core: 4 (65%)"/>
          <p:cNvSpPr/>
          <p:nvPr/>
        </p:nvSpPr>
        <p:spPr>
          <a:xfrm>
            <a:off x="5629438" y="2799226"/>
            <a:ext cx="2564892" cy="2796902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1442" y="2822086"/>
            <a:ext cx="2500884" cy="275118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13" name="Mekko - Mid-market - Expansion" descr="Mid-market - Expansion: 2 (24%)"/>
          <p:cNvSpPr/>
          <p:nvPr/>
        </p:nvSpPr>
        <p:spPr>
          <a:xfrm>
            <a:off x="5629438" y="1775969"/>
            <a:ext cx="2564892" cy="1023257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1442" y="1798829"/>
            <a:ext cx="2500884" cy="977537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24%</a:t>
            </a:r>
          </a:p>
        </p:txBody>
      </p:sp>
      <p:sp>
        <p:nvSpPr>
          <p:cNvPr id="15" name="Mekko - Mid-market - Services" descr="Mid-market - Services: 1 (11%)"/>
          <p:cNvSpPr/>
          <p:nvPr/>
        </p:nvSpPr>
        <p:spPr>
          <a:xfrm>
            <a:off x="5629438" y="1298448"/>
            <a:ext cx="2564892" cy="477521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1442" y="1321308"/>
            <a:ext cx="2500884" cy="431801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Services
11%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29438" y="5687568"/>
            <a:ext cx="256489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Mid-market
30% | 6</a:t>
            </a:r>
          </a:p>
        </p:txBody>
      </p:sp>
      <p:sp>
        <p:nvSpPr>
          <p:cNvPr id="18" name="Mekko - SMB - Core" descr="SMB - Core: 2 (75%)"/>
          <p:cNvSpPr/>
          <p:nvPr/>
        </p:nvSpPr>
        <p:spPr>
          <a:xfrm>
            <a:off x="8194330" y="2372869"/>
            <a:ext cx="977102" cy="322325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6334" y="2395729"/>
            <a:ext cx="913094" cy="317753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75%</a:t>
            </a:r>
          </a:p>
        </p:txBody>
      </p:sp>
      <p:sp>
        <p:nvSpPr>
          <p:cNvPr id="20" name="Mekko - SMB - Expansion" descr="SMB - Expansion: 0 (17%)"/>
          <p:cNvSpPr/>
          <p:nvPr/>
        </p:nvSpPr>
        <p:spPr>
          <a:xfrm>
            <a:off x="8194330" y="1656590"/>
            <a:ext cx="977102" cy="716279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6334" y="1679450"/>
            <a:ext cx="913094" cy="67055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17%</a:t>
            </a:r>
          </a:p>
        </p:txBody>
      </p:sp>
      <p:sp>
        <p:nvSpPr>
          <p:cNvPr id="22" name="Mekko - SMB - Services" descr="SMB - Services: 0 (8%)"/>
          <p:cNvSpPr/>
          <p:nvPr/>
        </p:nvSpPr>
        <p:spPr>
          <a:xfrm>
            <a:off x="8194330" y="1298448"/>
            <a:ext cx="977102" cy="358142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6334" y="1321308"/>
            <a:ext cx="913094" cy="31242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94330" y="5687568"/>
            <a:ext cx="97710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SMB
11% | 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1792" y="1298448"/>
            <a:ext cx="8549640" cy="4297680"/>
          </a:xfrm>
          <a:prstGeom prst="rect">
            <a:avLst/>
          </a:prstGeom>
          <a:noFill/>
          <a:ln w="11430">
            <a:solidFill>
              <a:srgbClr val="4A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1792" y="6126480"/>
            <a:ext cx="8549640" cy="182880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07070"/>
                </a:solidFill>
                <a:latin typeface="Arial"/>
              </a:rPr>
              <a:t>Column width = share of total; segment height = mix within category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4040" y="1298448"/>
            <a:ext cx="2148840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F1F1F"/>
                </a:solidFill>
                <a:latin typeface="Arial"/>
              </a:rPr>
              <a:t>Legend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64040" y="1641348"/>
            <a:ext cx="128016" cy="1280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65208" y="1591056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Core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464040" y="1879092"/>
            <a:ext cx="128016" cy="128016"/>
          </a:xfrm>
          <a:prstGeom prst="rect">
            <a:avLst/>
          </a:prstGeom>
          <a:solidFill>
            <a:srgbClr val="8F9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5208" y="1828800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Expansion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464040" y="2116836"/>
            <a:ext cx="128016" cy="128016"/>
          </a:xfrm>
          <a:prstGeom prst="rect">
            <a:avLst/>
          </a:prstGeom>
          <a:solidFill>
            <a:srgbClr val="D49A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65208" y="2066544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Services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Finance and CRM.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Two initiatives combine high value with manageable complexity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Matrix 2x2 border"/>
          <p:cNvSpPr/>
          <p:nvPr/>
        </p:nvSpPr>
        <p:spPr>
          <a:xfrm>
            <a:off x="969263" y="1353312"/>
            <a:ext cx="10515599" cy="4599432"/>
          </a:xfrm>
          <a:prstGeom prst="rect">
            <a:avLst/>
          </a:prstGeom>
          <a:noFill/>
          <a:ln w="7620">
            <a:solidFill>
              <a:srgbClr val="4B55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Matrix 2x2 vertical split"/>
          <p:cNvCxnSpPr/>
          <p:nvPr/>
        </p:nvCxnSpPr>
        <p:spPr>
          <a:xfrm>
            <a:off x="6227062" y="1353312"/>
            <a:ext cx="0" cy="4599432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Matrix 2x2 horizontal split"/>
          <p:cNvCxnSpPr/>
          <p:nvPr/>
        </p:nvCxnSpPr>
        <p:spPr>
          <a:xfrm>
            <a:off x="969263" y="3653028"/>
            <a:ext cx="10515599" cy="0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 descr="Top Left"/>
          <p:cNvSpPr txBox="1"/>
          <p:nvPr/>
        </p:nvSpPr>
        <p:spPr>
          <a:xfrm>
            <a:off x="1014983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Top Left</a:t>
            </a:r>
          </a:p>
        </p:txBody>
      </p:sp>
      <p:sp>
        <p:nvSpPr>
          <p:cNvPr id="8" name="TextBox 7" descr="Top Right"/>
          <p:cNvSpPr txBox="1"/>
          <p:nvPr/>
        </p:nvSpPr>
        <p:spPr>
          <a:xfrm>
            <a:off x="6272782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Top Right</a:t>
            </a:r>
          </a:p>
        </p:txBody>
      </p:sp>
      <p:sp>
        <p:nvSpPr>
          <p:cNvPr id="9" name="TextBox 8" descr="Bottom Left"/>
          <p:cNvSpPr txBox="1"/>
          <p:nvPr/>
        </p:nvSpPr>
        <p:spPr>
          <a:xfrm>
            <a:off x="1014983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Bottom Left</a:t>
            </a:r>
          </a:p>
        </p:txBody>
      </p:sp>
      <p:sp>
        <p:nvSpPr>
          <p:cNvPr id="10" name="TextBox 9" descr="Bottom Right"/>
          <p:cNvSpPr txBox="1"/>
          <p:nvPr/>
        </p:nvSpPr>
        <p:spPr>
          <a:xfrm>
            <a:off x="6272782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Bottom Right</a:t>
            </a:r>
          </a:p>
        </p:txBody>
      </p:sp>
      <p:sp>
        <p:nvSpPr>
          <p:cNvPr id="11" name="TextBox 10" descr="Enterprise value"/>
          <p:cNvSpPr txBox="1"/>
          <p:nvPr/>
        </p:nvSpPr>
        <p:spPr>
          <a:xfrm>
            <a:off x="5129782" y="5998464"/>
            <a:ext cx="2194560" cy="14630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Enterprise value</a:t>
            </a:r>
          </a:p>
        </p:txBody>
      </p:sp>
      <p:sp>
        <p:nvSpPr>
          <p:cNvPr id="12" name="TextBox 11" descr="Delivery complexity"/>
          <p:cNvSpPr txBox="1"/>
          <p:nvPr/>
        </p:nvSpPr>
        <p:spPr>
          <a:xfrm>
            <a:off x="676655" y="1307592"/>
            <a:ext cx="274320" cy="16459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Delivery complexity</a:t>
            </a:r>
          </a:p>
        </p:txBody>
      </p:sp>
      <p:sp>
        <p:nvSpPr>
          <p:cNvPr id="13" name="Matrix point 1" descr="Packaging: (0.82, 0.35)"/>
          <p:cNvSpPr/>
          <p:nvPr/>
        </p:nvSpPr>
        <p:spPr>
          <a:xfrm>
            <a:off x="10655636" y="5586990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 descr="Packaging"/>
          <p:cNvSpPr txBox="1"/>
          <p:nvPr/>
        </p:nvSpPr>
        <p:spPr>
          <a:xfrm>
            <a:off x="10733360" y="5564130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Packaging</a:t>
            </a:r>
          </a:p>
        </p:txBody>
      </p:sp>
      <p:sp>
        <p:nvSpPr>
          <p:cNvPr id="15" name="Matrix point 2" descr="Atlas: (0.75, 0.48)"/>
          <p:cNvSpPr/>
          <p:nvPr/>
        </p:nvSpPr>
        <p:spPr>
          <a:xfrm>
            <a:off x="9393476" y="4394838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 descr="Atlas"/>
          <p:cNvSpPr txBox="1"/>
          <p:nvPr/>
        </p:nvSpPr>
        <p:spPr>
          <a:xfrm>
            <a:off x="9471200" y="437197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Atlas</a:t>
            </a:r>
          </a:p>
        </p:txBody>
      </p:sp>
      <p:sp>
        <p:nvSpPr>
          <p:cNvPr id="17" name="Matrix point 3" descr="Platform: (0.64, 0.78)"/>
          <p:cNvSpPr/>
          <p:nvPr/>
        </p:nvSpPr>
        <p:spPr>
          <a:xfrm>
            <a:off x="7410081" y="1643718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 descr="Platform"/>
          <p:cNvSpPr txBox="1"/>
          <p:nvPr/>
        </p:nvSpPr>
        <p:spPr>
          <a:xfrm>
            <a:off x="7487805" y="162085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Platform</a:t>
            </a:r>
          </a:p>
        </p:txBody>
      </p:sp>
      <p:sp>
        <p:nvSpPr>
          <p:cNvPr id="19" name="Matrix point 4" descr="New geo: (0.32, 0.62)"/>
          <p:cNvSpPr/>
          <p:nvPr/>
        </p:nvSpPr>
        <p:spPr>
          <a:xfrm>
            <a:off x="1640205" y="3110982"/>
            <a:ext cx="100584" cy="100584"/>
          </a:xfrm>
          <a:prstGeom prst="ellipse">
            <a:avLst/>
          </a:prstGeom>
          <a:solidFill>
            <a:srgbClr val="0F766E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 descr="New geo"/>
          <p:cNvSpPr txBox="1"/>
          <p:nvPr/>
        </p:nvSpPr>
        <p:spPr>
          <a:xfrm>
            <a:off x="1717929" y="3088122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11827"/>
                </a:solidFill>
                <a:latin typeface="Aptos"/>
              </a:rPr>
              <a:t>New geo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Leadership prioritization workshop.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Three risks require named executive intervention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 descr="Ranked risks"/>
          <p:cNvSpPr txBox="1"/>
          <p:nvPr/>
        </p:nvSpPr>
        <p:spPr>
          <a:xfrm>
            <a:off x="713231" y="1353312"/>
            <a:ext cx="10771630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1827"/>
                </a:solidFill>
                <a:latin typeface="Aptos"/>
              </a:rPr>
              <a:t>Ranked risks</a:t>
            </a:r>
          </a:p>
        </p:txBody>
      </p:sp>
      <p:graphicFrame>
        <p:nvGraphicFramePr>
          <p:cNvPr id="5" name="Table 4" descr="Table: Ranked risks. Columns: Risk, Impact, Owner, Status. 3 data rows."/>
          <p:cNvGraphicFramePr>
            <a:graphicFrameLocks noGrp="1"/>
          </p:cNvGraphicFramePr>
          <p:nvPr/>
        </p:nvGraphicFramePr>
        <p:xfrm>
          <a:off x="713232" y="1627632"/>
          <a:ext cx="10771631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544"/>
                <a:gridCol w="3111804"/>
                <a:gridCol w="1675587"/>
                <a:gridCol w="2393696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Risk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Impact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Status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At risk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Capacity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Q4 delivery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Watch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Platform migration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Roadmap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CTO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Mitigating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Composition panel" descr="Panel: Risk posture. Commercial and delivery exposure is concentrated and measurable."/>
          <p:cNvSpPr/>
          <p:nvPr/>
        </p:nvSpPr>
        <p:spPr>
          <a:xfrm>
            <a:off x="713231" y="3799332"/>
            <a:ext cx="5330951" cy="1737360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 descr="Risk posture"/>
          <p:cNvSpPr txBox="1"/>
          <p:nvPr/>
        </p:nvSpPr>
        <p:spPr>
          <a:xfrm>
            <a:off x="841247" y="3927348"/>
            <a:ext cx="507491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11827"/>
                </a:solidFill>
                <a:latin typeface="Aptos"/>
              </a:rPr>
              <a:t>Risk posture</a:t>
            </a:r>
          </a:p>
        </p:txBody>
      </p:sp>
      <p:sp>
        <p:nvSpPr>
          <p:cNvPr id="8" name="TextBox 7" descr="Commercial and delivery exposure is concentrated and measurable."/>
          <p:cNvSpPr txBox="1"/>
          <p:nvPr/>
        </p:nvSpPr>
        <p:spPr>
          <a:xfrm>
            <a:off x="841247" y="4366260"/>
            <a:ext cx="5074919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11827"/>
                </a:solidFill>
                <a:latin typeface="Aptos"/>
              </a:rPr>
              <a:t>Commercial and delivery exposure is concentrated and measurable.</a:t>
            </a:r>
          </a:p>
        </p:txBody>
      </p:sp>
      <p:sp>
        <p:nvSpPr>
          <p:cNvPr id="9" name="Composition panel" descr="Panel: Mitigation. Review leading indicators weekly and escalate blocked decisions within 48 hours."/>
          <p:cNvSpPr/>
          <p:nvPr/>
        </p:nvSpPr>
        <p:spPr>
          <a:xfrm>
            <a:off x="6153910" y="3799332"/>
            <a:ext cx="5330951" cy="1737360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 descr="Mitigation"/>
          <p:cNvSpPr txBox="1"/>
          <p:nvPr/>
        </p:nvSpPr>
        <p:spPr>
          <a:xfrm>
            <a:off x="6281926" y="3927348"/>
            <a:ext cx="507491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11827"/>
                </a:solidFill>
                <a:latin typeface="Aptos"/>
              </a:rPr>
              <a:t>Mitigation</a:t>
            </a:r>
          </a:p>
        </p:txBody>
      </p:sp>
      <p:sp>
        <p:nvSpPr>
          <p:cNvPr id="11" name="TextBox 10" descr="Review leading indicators weekly and escalate blocked decisions within 48 hours."/>
          <p:cNvSpPr txBox="1"/>
          <p:nvPr/>
        </p:nvSpPr>
        <p:spPr>
          <a:xfrm>
            <a:off x="6281926" y="4366260"/>
            <a:ext cx="5074919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11827"/>
                </a:solidFill>
                <a:latin typeface="Aptos"/>
              </a:rPr>
              <a:t>Review leading indicators weekly and escalate blocked decisions within 48 hours.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Enterprise risk review.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19" y="256032"/>
            <a:ext cx="11155679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1827"/>
                </a:solidFill>
                <a:latin typeface="Aptos"/>
              </a:rPr>
              <a:t>Cohort evidence supports the renewal-risk assessment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19" y="1042415"/>
            <a:ext cx="11155679" cy="13716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 descr="Retention by cohort"/>
          <p:cNvSpPr txBox="1"/>
          <p:nvPr/>
        </p:nvSpPr>
        <p:spPr>
          <a:xfrm>
            <a:off x="713231" y="1353312"/>
            <a:ext cx="10771630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1827"/>
                </a:solidFill>
                <a:latin typeface="Aptos"/>
              </a:rPr>
              <a:t>Retention by cohort</a:t>
            </a:r>
          </a:p>
        </p:txBody>
      </p:sp>
      <p:graphicFrame>
        <p:nvGraphicFramePr>
          <p:cNvPr id="5" name="Table 4" descr="Table: Retention by cohort. Columns: Cohort, Month 3, Month 6, Month 9. 3 data rows."/>
          <p:cNvGraphicFramePr>
            <a:graphicFrameLocks noGrp="1"/>
          </p:cNvGraphicFramePr>
          <p:nvPr/>
        </p:nvGraphicFramePr>
        <p:xfrm>
          <a:off x="713232" y="1627632"/>
          <a:ext cx="10771632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908"/>
                <a:gridCol w="2692908"/>
                <a:gridCol w="2692908"/>
                <a:gridCol w="2692908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Cohort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Month 3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Month 6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Aptos"/>
                        </a:rPr>
                        <a:t>Month 9</a:t>
                      </a:r>
                    </a:p>
                  </a:txBody>
                  <a:tcPr marL="54864" marR="54864" marT="27432" marB="27432">
                    <a:solidFill>
                      <a:srgbClr val="0B4A44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Q4 2025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92%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86%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81%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Q1 2026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91%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84%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79%</a:t>
                      </a:r>
                    </a:p>
                  </a:txBody>
                  <a:tcPr marL="54864" marR="54864" marT="27432" marB="27432">
                    <a:solidFill>
                      <a:srgbClr val="ECF4F2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Q2 2026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93%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88%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111827"/>
                          </a:solidFill>
                          <a:latin typeface="Aptos"/>
                        </a:rPr>
                        <a:t>85%</a:t>
                      </a:r>
                    </a:p>
                  </a:txBody>
                  <a:tcPr marL="54864" marR="54864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Composition panel" descr="Panel: Methodology. Retention is active contracted ARR divided by original cohort ARR, excluding implementation-stage accounts."/>
          <p:cNvSpPr/>
          <p:nvPr/>
        </p:nvSpPr>
        <p:spPr>
          <a:xfrm>
            <a:off x="713231" y="3799332"/>
            <a:ext cx="5330951" cy="1737360"/>
          </a:xfrm>
          <a:prstGeom prst="rect">
            <a:avLst/>
          </a:prstGeom>
          <a:solidFill>
            <a:srgbClr val="ECF4F2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 descr="Methodology"/>
          <p:cNvSpPr txBox="1"/>
          <p:nvPr/>
        </p:nvSpPr>
        <p:spPr>
          <a:xfrm>
            <a:off x="841247" y="3927348"/>
            <a:ext cx="507491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11827"/>
                </a:solidFill>
                <a:latin typeface="Aptos"/>
              </a:rPr>
              <a:t>Methodology</a:t>
            </a:r>
          </a:p>
        </p:txBody>
      </p:sp>
      <p:sp>
        <p:nvSpPr>
          <p:cNvPr id="8" name="TextBox 7" descr="Retention is active contracted ARR divided by original cohort ARR, excluding implementation-stage accounts."/>
          <p:cNvSpPr txBox="1"/>
          <p:nvPr/>
        </p:nvSpPr>
        <p:spPr>
          <a:xfrm>
            <a:off x="841247" y="4366260"/>
            <a:ext cx="5074919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11827"/>
                </a:solidFill>
                <a:latin typeface="Aptos"/>
              </a:rPr>
              <a:t>Retention is active contracted ARR divided by original cohort ARR, excluding implementation-stage accounts.</a:t>
            </a:r>
          </a:p>
        </p:txBody>
      </p:sp>
      <p:sp>
        <p:nvSpPr>
          <p:cNvPr id="9" name="Composition panel" descr="Panel: Notes. The latest cohort is shown only through its current maturity point."/>
          <p:cNvSpPr/>
          <p:nvPr/>
        </p:nvSpPr>
        <p:spPr>
          <a:xfrm>
            <a:off x="6153910" y="3799332"/>
            <a:ext cx="5330951" cy="1737360"/>
          </a:xfrm>
          <a:prstGeom prst="rect">
            <a:avLst/>
          </a:prstGeom>
          <a:solidFill>
            <a:srgbClr val="FFFFFF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 descr="Notes"/>
          <p:cNvSpPr txBox="1"/>
          <p:nvPr/>
        </p:nvSpPr>
        <p:spPr>
          <a:xfrm>
            <a:off x="6281926" y="3927348"/>
            <a:ext cx="507491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11827"/>
                </a:solidFill>
                <a:latin typeface="Aptos"/>
              </a:rPr>
              <a:t>Notes</a:t>
            </a:r>
          </a:p>
        </p:txBody>
      </p:sp>
      <p:sp>
        <p:nvSpPr>
          <p:cNvPr id="11" name="TextBox 10" descr="The latest cohort is shown only through its current maturity point."/>
          <p:cNvSpPr txBox="1"/>
          <p:nvPr/>
        </p:nvSpPr>
        <p:spPr>
          <a:xfrm>
            <a:off x="6281926" y="4366260"/>
            <a:ext cx="5074919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11827"/>
                </a:solidFill>
                <a:latin typeface="Aptos"/>
              </a:rPr>
              <a:t>The latest cohort is shown only through its current maturity point.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19" y="6492240"/>
            <a:ext cx="10131551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Source: Product analytics cohort export. | The latest cohort is shown only through its current maturity point.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44199" y="6492240"/>
            <a:ext cx="914400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7280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